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2" r:id="rId1"/>
  </p:sldMasterIdLst>
  <p:notesMasterIdLst>
    <p:notesMasterId r:id="rId22"/>
  </p:notesMasterIdLst>
  <p:sldIdLst>
    <p:sldId id="256" r:id="rId2"/>
    <p:sldId id="257" r:id="rId3"/>
    <p:sldId id="258" r:id="rId4"/>
    <p:sldId id="259" r:id="rId5"/>
    <p:sldId id="274" r:id="rId6"/>
    <p:sldId id="275" r:id="rId7"/>
    <p:sldId id="276" r:id="rId8"/>
    <p:sldId id="277" r:id="rId9"/>
    <p:sldId id="262" r:id="rId10"/>
    <p:sldId id="261" r:id="rId11"/>
    <p:sldId id="263" r:id="rId12"/>
    <p:sldId id="264" r:id="rId13"/>
    <p:sldId id="265" r:id="rId14"/>
    <p:sldId id="266" r:id="rId15"/>
    <p:sldId id="267" r:id="rId16"/>
    <p:sldId id="268" r:id="rId17"/>
    <p:sldId id="269" r:id="rId18"/>
    <p:sldId id="270" r:id="rId19"/>
    <p:sldId id="271"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9"/>
    <p:restoredTop sz="94591"/>
  </p:normalViewPr>
  <p:slideViewPr>
    <p:cSldViewPr snapToGrid="0">
      <p:cViewPr varScale="1">
        <p:scale>
          <a:sx n="98" d="100"/>
          <a:sy n="98" d="100"/>
        </p:scale>
        <p:origin x="944"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BBBD4C-306E-4B74-83B9-C802661BD564}"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9736C6BC-C567-498B-A6C7-7D4974BCF8E2}">
      <dgm:prSet/>
      <dgm:spPr/>
      <dgm:t>
        <a:bodyPr/>
        <a:lstStyle/>
        <a:p>
          <a:r>
            <a:rPr lang="en-IN"/>
            <a:t>Introduction</a:t>
          </a:r>
          <a:endParaRPr lang="en-US"/>
        </a:p>
      </dgm:t>
    </dgm:pt>
    <dgm:pt modelId="{ADBECEFE-DFF6-4123-A320-CCD3442985C7}" type="parTrans" cxnId="{F8F1269E-1A21-4026-B21B-77F28336716B}">
      <dgm:prSet/>
      <dgm:spPr/>
      <dgm:t>
        <a:bodyPr/>
        <a:lstStyle/>
        <a:p>
          <a:endParaRPr lang="en-US"/>
        </a:p>
      </dgm:t>
    </dgm:pt>
    <dgm:pt modelId="{AD9EF08C-2E7B-469B-B172-8E830669B5C2}" type="sibTrans" cxnId="{F8F1269E-1A21-4026-B21B-77F28336716B}">
      <dgm:prSet/>
      <dgm:spPr/>
      <dgm:t>
        <a:bodyPr/>
        <a:lstStyle/>
        <a:p>
          <a:endParaRPr lang="en-US"/>
        </a:p>
      </dgm:t>
    </dgm:pt>
    <dgm:pt modelId="{8B53C560-BAA4-4A57-960D-19863F25B7BB}">
      <dgm:prSet/>
      <dgm:spPr/>
      <dgm:t>
        <a:bodyPr/>
        <a:lstStyle/>
        <a:p>
          <a:r>
            <a:rPr lang="en-IN"/>
            <a:t>Problem Statement</a:t>
          </a:r>
          <a:endParaRPr lang="en-US"/>
        </a:p>
      </dgm:t>
    </dgm:pt>
    <dgm:pt modelId="{B454FD8A-C57D-4C63-91BD-052C31393918}" type="parTrans" cxnId="{5F0A37EC-36FA-4304-B5C5-585839EF4123}">
      <dgm:prSet/>
      <dgm:spPr/>
      <dgm:t>
        <a:bodyPr/>
        <a:lstStyle/>
        <a:p>
          <a:endParaRPr lang="en-US"/>
        </a:p>
      </dgm:t>
    </dgm:pt>
    <dgm:pt modelId="{06D2BB12-7EB0-4B90-B3C4-3E2B702A4E6E}" type="sibTrans" cxnId="{5F0A37EC-36FA-4304-B5C5-585839EF4123}">
      <dgm:prSet/>
      <dgm:spPr/>
      <dgm:t>
        <a:bodyPr/>
        <a:lstStyle/>
        <a:p>
          <a:endParaRPr lang="en-US"/>
        </a:p>
      </dgm:t>
    </dgm:pt>
    <dgm:pt modelId="{C57A2762-1DA9-4B19-A727-20520439318E}">
      <dgm:prSet/>
      <dgm:spPr/>
      <dgm:t>
        <a:bodyPr/>
        <a:lstStyle/>
        <a:p>
          <a:r>
            <a:rPr lang="en-IN"/>
            <a:t>Architecture</a:t>
          </a:r>
          <a:endParaRPr lang="en-US"/>
        </a:p>
      </dgm:t>
    </dgm:pt>
    <dgm:pt modelId="{17AAF96B-89FE-46BA-A204-BD7A100F6ADD}" type="parTrans" cxnId="{C202578A-9B40-483C-B3CE-7B7EC534F29A}">
      <dgm:prSet/>
      <dgm:spPr/>
      <dgm:t>
        <a:bodyPr/>
        <a:lstStyle/>
        <a:p>
          <a:endParaRPr lang="en-US"/>
        </a:p>
      </dgm:t>
    </dgm:pt>
    <dgm:pt modelId="{2A451B81-B7E1-4970-B6E5-34917C1513FB}" type="sibTrans" cxnId="{C202578A-9B40-483C-B3CE-7B7EC534F29A}">
      <dgm:prSet/>
      <dgm:spPr/>
      <dgm:t>
        <a:bodyPr/>
        <a:lstStyle/>
        <a:p>
          <a:endParaRPr lang="en-US"/>
        </a:p>
      </dgm:t>
    </dgm:pt>
    <dgm:pt modelId="{2B7C272E-E777-49B1-85B1-61C61BCEF85B}">
      <dgm:prSet/>
      <dgm:spPr/>
      <dgm:t>
        <a:bodyPr/>
        <a:lstStyle/>
        <a:p>
          <a:r>
            <a:rPr lang="en-IN"/>
            <a:t>Algorithm</a:t>
          </a:r>
          <a:endParaRPr lang="en-US"/>
        </a:p>
      </dgm:t>
    </dgm:pt>
    <dgm:pt modelId="{1E709DEE-3E4F-4462-B066-BBB5DE103FA6}" type="parTrans" cxnId="{DCC53328-6057-4EBA-B34F-9851F2AE5B22}">
      <dgm:prSet/>
      <dgm:spPr/>
      <dgm:t>
        <a:bodyPr/>
        <a:lstStyle/>
        <a:p>
          <a:endParaRPr lang="en-US"/>
        </a:p>
      </dgm:t>
    </dgm:pt>
    <dgm:pt modelId="{E0D3C482-55FD-49E0-93AF-C8F91910DE69}" type="sibTrans" cxnId="{DCC53328-6057-4EBA-B34F-9851F2AE5B22}">
      <dgm:prSet/>
      <dgm:spPr/>
      <dgm:t>
        <a:bodyPr/>
        <a:lstStyle/>
        <a:p>
          <a:endParaRPr lang="en-US"/>
        </a:p>
      </dgm:t>
    </dgm:pt>
    <dgm:pt modelId="{3563BBAD-1D3B-4A89-A26A-1B5829F2A2DD}">
      <dgm:prSet/>
      <dgm:spPr/>
      <dgm:t>
        <a:bodyPr/>
        <a:lstStyle/>
        <a:p>
          <a:r>
            <a:rPr lang="en-IN"/>
            <a:t>Different types of Visualization</a:t>
          </a:r>
          <a:endParaRPr lang="en-US"/>
        </a:p>
      </dgm:t>
    </dgm:pt>
    <dgm:pt modelId="{0FE8726F-D45F-4DAB-8593-38C487DFE17A}" type="parTrans" cxnId="{3BF484D7-5B80-46AF-B3C2-38D7F49A0342}">
      <dgm:prSet/>
      <dgm:spPr/>
      <dgm:t>
        <a:bodyPr/>
        <a:lstStyle/>
        <a:p>
          <a:endParaRPr lang="en-US"/>
        </a:p>
      </dgm:t>
    </dgm:pt>
    <dgm:pt modelId="{C5510291-E61C-4673-94F1-BA24F993B8D6}" type="sibTrans" cxnId="{3BF484D7-5B80-46AF-B3C2-38D7F49A0342}">
      <dgm:prSet/>
      <dgm:spPr/>
      <dgm:t>
        <a:bodyPr/>
        <a:lstStyle/>
        <a:p>
          <a:endParaRPr lang="en-US"/>
        </a:p>
      </dgm:t>
    </dgm:pt>
    <dgm:pt modelId="{160DD0D2-14E6-4DD5-ADFC-A6A1FB57D9DA}">
      <dgm:prSet/>
      <dgm:spPr/>
      <dgm:t>
        <a:bodyPr/>
        <a:lstStyle/>
        <a:p>
          <a:r>
            <a:rPr lang="en-IN"/>
            <a:t>Pros and Cons</a:t>
          </a:r>
          <a:endParaRPr lang="en-US"/>
        </a:p>
      </dgm:t>
    </dgm:pt>
    <dgm:pt modelId="{4AB91C43-5DB4-4B45-B079-506D5D703D63}" type="parTrans" cxnId="{ECCB1E10-C316-4804-AA7B-CC1ED9BE0371}">
      <dgm:prSet/>
      <dgm:spPr/>
      <dgm:t>
        <a:bodyPr/>
        <a:lstStyle/>
        <a:p>
          <a:endParaRPr lang="en-US"/>
        </a:p>
      </dgm:t>
    </dgm:pt>
    <dgm:pt modelId="{A128CA2A-0029-48DC-B7DD-CA4959CD6CFB}" type="sibTrans" cxnId="{ECCB1E10-C316-4804-AA7B-CC1ED9BE0371}">
      <dgm:prSet/>
      <dgm:spPr/>
      <dgm:t>
        <a:bodyPr/>
        <a:lstStyle/>
        <a:p>
          <a:endParaRPr lang="en-US"/>
        </a:p>
      </dgm:t>
    </dgm:pt>
    <dgm:pt modelId="{EA69BFA3-3763-4CDF-B4B7-311DBADF716A}">
      <dgm:prSet/>
      <dgm:spPr/>
      <dgm:t>
        <a:bodyPr/>
        <a:lstStyle/>
        <a:p>
          <a:r>
            <a:rPr lang="en-IN"/>
            <a:t>Conclusion with Applications</a:t>
          </a:r>
          <a:endParaRPr lang="en-US"/>
        </a:p>
      </dgm:t>
    </dgm:pt>
    <dgm:pt modelId="{AAA36F7B-705F-4B0C-AB5F-EC5A410E46F2}" type="parTrans" cxnId="{CE07A38C-A2F8-4CB6-B5E7-26E41E84832E}">
      <dgm:prSet/>
      <dgm:spPr/>
      <dgm:t>
        <a:bodyPr/>
        <a:lstStyle/>
        <a:p>
          <a:endParaRPr lang="en-US"/>
        </a:p>
      </dgm:t>
    </dgm:pt>
    <dgm:pt modelId="{4BF4110B-D2D3-407F-952E-ED0431074666}" type="sibTrans" cxnId="{CE07A38C-A2F8-4CB6-B5E7-26E41E84832E}">
      <dgm:prSet/>
      <dgm:spPr/>
      <dgm:t>
        <a:bodyPr/>
        <a:lstStyle/>
        <a:p>
          <a:endParaRPr lang="en-US"/>
        </a:p>
      </dgm:t>
    </dgm:pt>
    <dgm:pt modelId="{55119E36-D1DE-0A47-9DD6-6FBC7D5DF1FD}">
      <dgm:prSet/>
      <dgm:spPr/>
      <dgm:t>
        <a:bodyPr/>
        <a:lstStyle/>
        <a:p>
          <a:r>
            <a:rPr lang="en-US"/>
            <a:t>Project Methdology</a:t>
          </a:r>
        </a:p>
      </dgm:t>
    </dgm:pt>
    <dgm:pt modelId="{C9C9C300-D38E-224B-985F-A9455D586AAB}" type="parTrans" cxnId="{D0F7E646-142B-1E48-94A0-CE712000022B}">
      <dgm:prSet/>
      <dgm:spPr/>
      <dgm:t>
        <a:bodyPr/>
        <a:lstStyle/>
        <a:p>
          <a:endParaRPr lang="en-US"/>
        </a:p>
      </dgm:t>
    </dgm:pt>
    <dgm:pt modelId="{1E4243C1-1FE1-7246-A35C-863D76C82EBC}" type="sibTrans" cxnId="{D0F7E646-142B-1E48-94A0-CE712000022B}">
      <dgm:prSet/>
      <dgm:spPr/>
    </dgm:pt>
    <dgm:pt modelId="{98458776-775E-9E49-B6F7-999BDAE84D62}" type="pres">
      <dgm:prSet presAssocID="{7FBBBD4C-306E-4B74-83B9-C802661BD564}" presName="diagram" presStyleCnt="0">
        <dgm:presLayoutVars>
          <dgm:dir/>
          <dgm:resizeHandles val="exact"/>
        </dgm:presLayoutVars>
      </dgm:prSet>
      <dgm:spPr/>
    </dgm:pt>
    <dgm:pt modelId="{2AEEFAE8-9C2D-FE4C-B12F-F55B64C0D699}" type="pres">
      <dgm:prSet presAssocID="{9736C6BC-C567-498B-A6C7-7D4974BCF8E2}" presName="node" presStyleLbl="node1" presStyleIdx="0" presStyleCnt="8">
        <dgm:presLayoutVars>
          <dgm:bulletEnabled val="1"/>
        </dgm:presLayoutVars>
      </dgm:prSet>
      <dgm:spPr/>
    </dgm:pt>
    <dgm:pt modelId="{CAD3B2A4-00BE-D74A-8272-C4505E21DDCA}" type="pres">
      <dgm:prSet presAssocID="{AD9EF08C-2E7B-469B-B172-8E830669B5C2}" presName="sibTrans" presStyleCnt="0"/>
      <dgm:spPr/>
    </dgm:pt>
    <dgm:pt modelId="{236B84B6-312F-804B-9A3F-50DECBCCEBE2}" type="pres">
      <dgm:prSet presAssocID="{8B53C560-BAA4-4A57-960D-19863F25B7BB}" presName="node" presStyleLbl="node1" presStyleIdx="1" presStyleCnt="8">
        <dgm:presLayoutVars>
          <dgm:bulletEnabled val="1"/>
        </dgm:presLayoutVars>
      </dgm:prSet>
      <dgm:spPr/>
    </dgm:pt>
    <dgm:pt modelId="{88832185-4AA9-B94C-9459-2C4CF7069190}" type="pres">
      <dgm:prSet presAssocID="{06D2BB12-7EB0-4B90-B3C4-3E2B702A4E6E}" presName="sibTrans" presStyleCnt="0"/>
      <dgm:spPr/>
    </dgm:pt>
    <dgm:pt modelId="{BEE68B24-8A37-3949-90D6-87865CADC53C}" type="pres">
      <dgm:prSet presAssocID="{C57A2762-1DA9-4B19-A727-20520439318E}" presName="node" presStyleLbl="node1" presStyleIdx="2" presStyleCnt="8">
        <dgm:presLayoutVars>
          <dgm:bulletEnabled val="1"/>
        </dgm:presLayoutVars>
      </dgm:prSet>
      <dgm:spPr/>
    </dgm:pt>
    <dgm:pt modelId="{5EB85DB7-19E9-3343-B542-820DEB950592}" type="pres">
      <dgm:prSet presAssocID="{2A451B81-B7E1-4970-B6E5-34917C1513FB}" presName="sibTrans" presStyleCnt="0"/>
      <dgm:spPr/>
    </dgm:pt>
    <dgm:pt modelId="{86182023-5B4C-EB4A-A764-4F2D676B061F}" type="pres">
      <dgm:prSet presAssocID="{55119E36-D1DE-0A47-9DD6-6FBC7D5DF1FD}" presName="node" presStyleLbl="node1" presStyleIdx="3" presStyleCnt="8">
        <dgm:presLayoutVars>
          <dgm:bulletEnabled val="1"/>
        </dgm:presLayoutVars>
      </dgm:prSet>
      <dgm:spPr/>
    </dgm:pt>
    <dgm:pt modelId="{8AADE51F-B930-B14C-9BCE-DEA8D9A513B1}" type="pres">
      <dgm:prSet presAssocID="{1E4243C1-1FE1-7246-A35C-863D76C82EBC}" presName="sibTrans" presStyleCnt="0"/>
      <dgm:spPr/>
    </dgm:pt>
    <dgm:pt modelId="{DED45EAF-44AF-0341-8496-15224B581CAB}" type="pres">
      <dgm:prSet presAssocID="{2B7C272E-E777-49B1-85B1-61C61BCEF85B}" presName="node" presStyleLbl="node1" presStyleIdx="4" presStyleCnt="8">
        <dgm:presLayoutVars>
          <dgm:bulletEnabled val="1"/>
        </dgm:presLayoutVars>
      </dgm:prSet>
      <dgm:spPr/>
    </dgm:pt>
    <dgm:pt modelId="{693B08FE-1C79-9743-A7BA-ECDC234C6C27}" type="pres">
      <dgm:prSet presAssocID="{E0D3C482-55FD-49E0-93AF-C8F91910DE69}" presName="sibTrans" presStyleCnt="0"/>
      <dgm:spPr/>
    </dgm:pt>
    <dgm:pt modelId="{36105525-A2F6-684E-B713-256DDE74784F}" type="pres">
      <dgm:prSet presAssocID="{3563BBAD-1D3B-4A89-A26A-1B5829F2A2DD}" presName="node" presStyleLbl="node1" presStyleIdx="5" presStyleCnt="8">
        <dgm:presLayoutVars>
          <dgm:bulletEnabled val="1"/>
        </dgm:presLayoutVars>
      </dgm:prSet>
      <dgm:spPr/>
    </dgm:pt>
    <dgm:pt modelId="{A7E4EB32-15C5-3842-8D10-9D450CDF3165}" type="pres">
      <dgm:prSet presAssocID="{C5510291-E61C-4673-94F1-BA24F993B8D6}" presName="sibTrans" presStyleCnt="0"/>
      <dgm:spPr/>
    </dgm:pt>
    <dgm:pt modelId="{1D6E2836-5195-AA42-8DF3-31BDAB10D458}" type="pres">
      <dgm:prSet presAssocID="{160DD0D2-14E6-4DD5-ADFC-A6A1FB57D9DA}" presName="node" presStyleLbl="node1" presStyleIdx="6" presStyleCnt="8">
        <dgm:presLayoutVars>
          <dgm:bulletEnabled val="1"/>
        </dgm:presLayoutVars>
      </dgm:prSet>
      <dgm:spPr/>
    </dgm:pt>
    <dgm:pt modelId="{B72CE77B-39B3-874C-A0F8-576CDAC03A4A}" type="pres">
      <dgm:prSet presAssocID="{A128CA2A-0029-48DC-B7DD-CA4959CD6CFB}" presName="sibTrans" presStyleCnt="0"/>
      <dgm:spPr/>
    </dgm:pt>
    <dgm:pt modelId="{F867CE59-D805-9C4D-9A95-DEC1333E83B1}" type="pres">
      <dgm:prSet presAssocID="{EA69BFA3-3763-4CDF-B4B7-311DBADF716A}" presName="node" presStyleLbl="node1" presStyleIdx="7" presStyleCnt="8">
        <dgm:presLayoutVars>
          <dgm:bulletEnabled val="1"/>
        </dgm:presLayoutVars>
      </dgm:prSet>
      <dgm:spPr/>
    </dgm:pt>
  </dgm:ptLst>
  <dgm:cxnLst>
    <dgm:cxn modelId="{ECCB1E10-C316-4804-AA7B-CC1ED9BE0371}" srcId="{7FBBBD4C-306E-4B74-83B9-C802661BD564}" destId="{160DD0D2-14E6-4DD5-ADFC-A6A1FB57D9DA}" srcOrd="6" destOrd="0" parTransId="{4AB91C43-5DB4-4B45-B079-506D5D703D63}" sibTransId="{A128CA2A-0029-48DC-B7DD-CA4959CD6CFB}"/>
    <dgm:cxn modelId="{DCC53328-6057-4EBA-B34F-9851F2AE5B22}" srcId="{7FBBBD4C-306E-4B74-83B9-C802661BD564}" destId="{2B7C272E-E777-49B1-85B1-61C61BCEF85B}" srcOrd="4" destOrd="0" parTransId="{1E709DEE-3E4F-4462-B066-BBB5DE103FA6}" sibTransId="{E0D3C482-55FD-49E0-93AF-C8F91910DE69}"/>
    <dgm:cxn modelId="{D0F7E646-142B-1E48-94A0-CE712000022B}" srcId="{7FBBBD4C-306E-4B74-83B9-C802661BD564}" destId="{55119E36-D1DE-0A47-9DD6-6FBC7D5DF1FD}" srcOrd="3" destOrd="0" parTransId="{C9C9C300-D38E-224B-985F-A9455D586AAB}" sibTransId="{1E4243C1-1FE1-7246-A35C-863D76C82EBC}"/>
    <dgm:cxn modelId="{3ED4F154-B0C7-4A4E-B520-7971503502AD}" type="presOf" srcId="{160DD0D2-14E6-4DD5-ADFC-A6A1FB57D9DA}" destId="{1D6E2836-5195-AA42-8DF3-31BDAB10D458}" srcOrd="0" destOrd="0" presId="urn:microsoft.com/office/officeart/2005/8/layout/default"/>
    <dgm:cxn modelId="{57BDA556-8ECF-F142-A0A2-95E6081FB485}" type="presOf" srcId="{2B7C272E-E777-49B1-85B1-61C61BCEF85B}" destId="{DED45EAF-44AF-0341-8496-15224B581CAB}" srcOrd="0" destOrd="0" presId="urn:microsoft.com/office/officeart/2005/8/layout/default"/>
    <dgm:cxn modelId="{09EE7C7E-CA56-964A-A96B-3C169A939BF0}" type="presOf" srcId="{9736C6BC-C567-498B-A6C7-7D4974BCF8E2}" destId="{2AEEFAE8-9C2D-FE4C-B12F-F55B64C0D699}" srcOrd="0" destOrd="0" presId="urn:microsoft.com/office/officeart/2005/8/layout/default"/>
    <dgm:cxn modelId="{C202578A-9B40-483C-B3CE-7B7EC534F29A}" srcId="{7FBBBD4C-306E-4B74-83B9-C802661BD564}" destId="{C57A2762-1DA9-4B19-A727-20520439318E}" srcOrd="2" destOrd="0" parTransId="{17AAF96B-89FE-46BA-A204-BD7A100F6ADD}" sibTransId="{2A451B81-B7E1-4970-B6E5-34917C1513FB}"/>
    <dgm:cxn modelId="{CE07A38C-A2F8-4CB6-B5E7-26E41E84832E}" srcId="{7FBBBD4C-306E-4B74-83B9-C802661BD564}" destId="{EA69BFA3-3763-4CDF-B4B7-311DBADF716A}" srcOrd="7" destOrd="0" parTransId="{AAA36F7B-705F-4B0C-AB5F-EC5A410E46F2}" sibTransId="{4BF4110B-D2D3-407F-952E-ED0431074666}"/>
    <dgm:cxn modelId="{DA6C9291-5A1A-8D4A-80E4-3CA1A074118D}" type="presOf" srcId="{8B53C560-BAA4-4A57-960D-19863F25B7BB}" destId="{236B84B6-312F-804B-9A3F-50DECBCCEBE2}" srcOrd="0" destOrd="0" presId="urn:microsoft.com/office/officeart/2005/8/layout/default"/>
    <dgm:cxn modelId="{F8F1269E-1A21-4026-B21B-77F28336716B}" srcId="{7FBBBD4C-306E-4B74-83B9-C802661BD564}" destId="{9736C6BC-C567-498B-A6C7-7D4974BCF8E2}" srcOrd="0" destOrd="0" parTransId="{ADBECEFE-DFF6-4123-A320-CCD3442985C7}" sibTransId="{AD9EF08C-2E7B-469B-B172-8E830669B5C2}"/>
    <dgm:cxn modelId="{80404F9F-7C08-734F-8125-F790FA9476CA}" type="presOf" srcId="{3563BBAD-1D3B-4A89-A26A-1B5829F2A2DD}" destId="{36105525-A2F6-684E-B713-256DDE74784F}" srcOrd="0" destOrd="0" presId="urn:microsoft.com/office/officeart/2005/8/layout/default"/>
    <dgm:cxn modelId="{9410ECCC-2DB9-8A4E-9F1F-34A3ABD63A90}" type="presOf" srcId="{55119E36-D1DE-0A47-9DD6-6FBC7D5DF1FD}" destId="{86182023-5B4C-EB4A-A764-4F2D676B061F}" srcOrd="0" destOrd="0" presId="urn:microsoft.com/office/officeart/2005/8/layout/default"/>
    <dgm:cxn modelId="{5973B9D6-BE34-A54A-B949-E5B721D06088}" type="presOf" srcId="{7FBBBD4C-306E-4B74-83B9-C802661BD564}" destId="{98458776-775E-9E49-B6F7-999BDAE84D62}" srcOrd="0" destOrd="0" presId="urn:microsoft.com/office/officeart/2005/8/layout/default"/>
    <dgm:cxn modelId="{3BF484D7-5B80-46AF-B3C2-38D7F49A0342}" srcId="{7FBBBD4C-306E-4B74-83B9-C802661BD564}" destId="{3563BBAD-1D3B-4A89-A26A-1B5829F2A2DD}" srcOrd="5" destOrd="0" parTransId="{0FE8726F-D45F-4DAB-8593-38C487DFE17A}" sibTransId="{C5510291-E61C-4673-94F1-BA24F993B8D6}"/>
    <dgm:cxn modelId="{5F0A37EC-36FA-4304-B5C5-585839EF4123}" srcId="{7FBBBD4C-306E-4B74-83B9-C802661BD564}" destId="{8B53C560-BAA4-4A57-960D-19863F25B7BB}" srcOrd="1" destOrd="0" parTransId="{B454FD8A-C57D-4C63-91BD-052C31393918}" sibTransId="{06D2BB12-7EB0-4B90-B3C4-3E2B702A4E6E}"/>
    <dgm:cxn modelId="{83A942FE-90AA-DD4F-B39E-7FB44087798C}" type="presOf" srcId="{EA69BFA3-3763-4CDF-B4B7-311DBADF716A}" destId="{F867CE59-D805-9C4D-9A95-DEC1333E83B1}" srcOrd="0" destOrd="0" presId="urn:microsoft.com/office/officeart/2005/8/layout/default"/>
    <dgm:cxn modelId="{9A573DFF-45D8-C940-A72D-2D2A03C2796E}" type="presOf" srcId="{C57A2762-1DA9-4B19-A727-20520439318E}" destId="{BEE68B24-8A37-3949-90D6-87865CADC53C}" srcOrd="0" destOrd="0" presId="urn:microsoft.com/office/officeart/2005/8/layout/default"/>
    <dgm:cxn modelId="{2F4BB81F-1B8B-A045-AF78-8C5E81CD2104}" type="presParOf" srcId="{98458776-775E-9E49-B6F7-999BDAE84D62}" destId="{2AEEFAE8-9C2D-FE4C-B12F-F55B64C0D699}" srcOrd="0" destOrd="0" presId="urn:microsoft.com/office/officeart/2005/8/layout/default"/>
    <dgm:cxn modelId="{B53BCE4A-6E65-964D-BA68-1F315D6FFE5D}" type="presParOf" srcId="{98458776-775E-9E49-B6F7-999BDAE84D62}" destId="{CAD3B2A4-00BE-D74A-8272-C4505E21DDCA}" srcOrd="1" destOrd="0" presId="urn:microsoft.com/office/officeart/2005/8/layout/default"/>
    <dgm:cxn modelId="{14F1029C-0827-3047-92E5-D45E2F5BAC92}" type="presParOf" srcId="{98458776-775E-9E49-B6F7-999BDAE84D62}" destId="{236B84B6-312F-804B-9A3F-50DECBCCEBE2}" srcOrd="2" destOrd="0" presId="urn:microsoft.com/office/officeart/2005/8/layout/default"/>
    <dgm:cxn modelId="{B1967E1B-722A-8740-BF0F-29517D681A9F}" type="presParOf" srcId="{98458776-775E-9E49-B6F7-999BDAE84D62}" destId="{88832185-4AA9-B94C-9459-2C4CF7069190}" srcOrd="3" destOrd="0" presId="urn:microsoft.com/office/officeart/2005/8/layout/default"/>
    <dgm:cxn modelId="{5BA603D2-31AB-5640-911D-99F5A33FBD6C}" type="presParOf" srcId="{98458776-775E-9E49-B6F7-999BDAE84D62}" destId="{BEE68B24-8A37-3949-90D6-87865CADC53C}" srcOrd="4" destOrd="0" presId="urn:microsoft.com/office/officeart/2005/8/layout/default"/>
    <dgm:cxn modelId="{9DC8E26E-9B6A-F74C-AD3B-0AB23DF40648}" type="presParOf" srcId="{98458776-775E-9E49-B6F7-999BDAE84D62}" destId="{5EB85DB7-19E9-3343-B542-820DEB950592}" srcOrd="5" destOrd="0" presId="urn:microsoft.com/office/officeart/2005/8/layout/default"/>
    <dgm:cxn modelId="{5931C497-E0E4-364E-A124-CE8033B00B22}" type="presParOf" srcId="{98458776-775E-9E49-B6F7-999BDAE84D62}" destId="{86182023-5B4C-EB4A-A764-4F2D676B061F}" srcOrd="6" destOrd="0" presId="urn:microsoft.com/office/officeart/2005/8/layout/default"/>
    <dgm:cxn modelId="{66C8D89F-8696-F94A-9390-0E5B6227743C}" type="presParOf" srcId="{98458776-775E-9E49-B6F7-999BDAE84D62}" destId="{8AADE51F-B930-B14C-9BCE-DEA8D9A513B1}" srcOrd="7" destOrd="0" presId="urn:microsoft.com/office/officeart/2005/8/layout/default"/>
    <dgm:cxn modelId="{53B52BD9-159C-DE47-823B-95EC9FE214A3}" type="presParOf" srcId="{98458776-775E-9E49-B6F7-999BDAE84D62}" destId="{DED45EAF-44AF-0341-8496-15224B581CAB}" srcOrd="8" destOrd="0" presId="urn:microsoft.com/office/officeart/2005/8/layout/default"/>
    <dgm:cxn modelId="{61B5E683-2078-8C4A-92E1-481EE11A58DF}" type="presParOf" srcId="{98458776-775E-9E49-B6F7-999BDAE84D62}" destId="{693B08FE-1C79-9743-A7BA-ECDC234C6C27}" srcOrd="9" destOrd="0" presId="urn:microsoft.com/office/officeart/2005/8/layout/default"/>
    <dgm:cxn modelId="{7A40A96C-FAF6-1845-BEFA-3459C7E402C0}" type="presParOf" srcId="{98458776-775E-9E49-B6F7-999BDAE84D62}" destId="{36105525-A2F6-684E-B713-256DDE74784F}" srcOrd="10" destOrd="0" presId="urn:microsoft.com/office/officeart/2005/8/layout/default"/>
    <dgm:cxn modelId="{08DD84FD-1109-F94C-977F-60428F366177}" type="presParOf" srcId="{98458776-775E-9E49-B6F7-999BDAE84D62}" destId="{A7E4EB32-15C5-3842-8D10-9D450CDF3165}" srcOrd="11" destOrd="0" presId="urn:microsoft.com/office/officeart/2005/8/layout/default"/>
    <dgm:cxn modelId="{036C563F-1266-B44F-A667-B3B9B34A840C}" type="presParOf" srcId="{98458776-775E-9E49-B6F7-999BDAE84D62}" destId="{1D6E2836-5195-AA42-8DF3-31BDAB10D458}" srcOrd="12" destOrd="0" presId="urn:microsoft.com/office/officeart/2005/8/layout/default"/>
    <dgm:cxn modelId="{FB1093AC-0E24-3B44-A170-5BCB3D5C1E9B}" type="presParOf" srcId="{98458776-775E-9E49-B6F7-999BDAE84D62}" destId="{B72CE77B-39B3-874C-A0F8-576CDAC03A4A}" srcOrd="13" destOrd="0" presId="urn:microsoft.com/office/officeart/2005/8/layout/default"/>
    <dgm:cxn modelId="{D0D793B0-976C-E744-9AF4-425518C97802}" type="presParOf" srcId="{98458776-775E-9E49-B6F7-999BDAE84D62}" destId="{F867CE59-D805-9C4D-9A95-DEC1333E83B1}"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EFAE8-9C2D-FE4C-B12F-F55B64C0D699}">
      <dsp:nvSpPr>
        <dsp:cNvPr id="0" name=""/>
        <dsp:cNvSpPr/>
      </dsp:nvSpPr>
      <dsp:spPr>
        <a:xfrm>
          <a:off x="2813" y="211273"/>
          <a:ext cx="2232266" cy="1339360"/>
        </a:xfrm>
        <a:prstGeom prst="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Introduction</a:t>
          </a:r>
          <a:endParaRPr lang="en-US" sz="2800" kern="1200"/>
        </a:p>
      </dsp:txBody>
      <dsp:txXfrm>
        <a:off x="2813" y="211273"/>
        <a:ext cx="2232266" cy="1339360"/>
      </dsp:txXfrm>
    </dsp:sp>
    <dsp:sp modelId="{236B84B6-312F-804B-9A3F-50DECBCCEBE2}">
      <dsp:nvSpPr>
        <dsp:cNvPr id="0" name=""/>
        <dsp:cNvSpPr/>
      </dsp:nvSpPr>
      <dsp:spPr>
        <a:xfrm>
          <a:off x="2458307" y="211273"/>
          <a:ext cx="2232266" cy="1339360"/>
        </a:xfrm>
        <a:prstGeom prst="rect">
          <a:avLst/>
        </a:prstGeom>
        <a:gradFill rotWithShape="0">
          <a:gsLst>
            <a:gs pos="0">
              <a:schemeClr val="accent5">
                <a:hueOff val="-240662"/>
                <a:satOff val="-1135"/>
                <a:lumOff val="280"/>
                <a:alphaOff val="0"/>
                <a:tint val="98000"/>
                <a:satMod val="110000"/>
                <a:lumMod val="104000"/>
              </a:schemeClr>
            </a:gs>
            <a:gs pos="69000">
              <a:schemeClr val="accent5">
                <a:hueOff val="-240662"/>
                <a:satOff val="-1135"/>
                <a:lumOff val="280"/>
                <a:alphaOff val="0"/>
                <a:shade val="88000"/>
                <a:satMod val="130000"/>
                <a:lumMod val="92000"/>
              </a:schemeClr>
            </a:gs>
            <a:gs pos="100000">
              <a:schemeClr val="accent5">
                <a:hueOff val="-240662"/>
                <a:satOff val="-1135"/>
                <a:lumOff val="28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Problem Statement</a:t>
          </a:r>
          <a:endParaRPr lang="en-US" sz="2800" kern="1200"/>
        </a:p>
      </dsp:txBody>
      <dsp:txXfrm>
        <a:off x="2458307" y="211273"/>
        <a:ext cx="2232266" cy="1339360"/>
      </dsp:txXfrm>
    </dsp:sp>
    <dsp:sp modelId="{BEE68B24-8A37-3949-90D6-87865CADC53C}">
      <dsp:nvSpPr>
        <dsp:cNvPr id="0" name=""/>
        <dsp:cNvSpPr/>
      </dsp:nvSpPr>
      <dsp:spPr>
        <a:xfrm>
          <a:off x="4913800" y="211273"/>
          <a:ext cx="2232266" cy="1339360"/>
        </a:xfrm>
        <a:prstGeom prst="rect">
          <a:avLst/>
        </a:prstGeom>
        <a:gradFill rotWithShape="0">
          <a:gsLst>
            <a:gs pos="0">
              <a:schemeClr val="accent5">
                <a:hueOff val="-481323"/>
                <a:satOff val="-2270"/>
                <a:lumOff val="560"/>
                <a:alphaOff val="0"/>
                <a:tint val="98000"/>
                <a:satMod val="110000"/>
                <a:lumMod val="104000"/>
              </a:schemeClr>
            </a:gs>
            <a:gs pos="69000">
              <a:schemeClr val="accent5">
                <a:hueOff val="-481323"/>
                <a:satOff val="-2270"/>
                <a:lumOff val="560"/>
                <a:alphaOff val="0"/>
                <a:shade val="88000"/>
                <a:satMod val="130000"/>
                <a:lumMod val="92000"/>
              </a:schemeClr>
            </a:gs>
            <a:gs pos="100000">
              <a:schemeClr val="accent5">
                <a:hueOff val="-481323"/>
                <a:satOff val="-2270"/>
                <a:lumOff val="56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Architecture</a:t>
          </a:r>
          <a:endParaRPr lang="en-US" sz="2800" kern="1200"/>
        </a:p>
      </dsp:txBody>
      <dsp:txXfrm>
        <a:off x="4913800" y="211273"/>
        <a:ext cx="2232266" cy="1339360"/>
      </dsp:txXfrm>
    </dsp:sp>
    <dsp:sp modelId="{86182023-5B4C-EB4A-A764-4F2D676B061F}">
      <dsp:nvSpPr>
        <dsp:cNvPr id="0" name=""/>
        <dsp:cNvSpPr/>
      </dsp:nvSpPr>
      <dsp:spPr>
        <a:xfrm>
          <a:off x="7369294" y="211273"/>
          <a:ext cx="2232266" cy="1339360"/>
        </a:xfrm>
        <a:prstGeom prst="rect">
          <a:avLst/>
        </a:prstGeom>
        <a:gradFill rotWithShape="0">
          <a:gsLst>
            <a:gs pos="0">
              <a:schemeClr val="accent5">
                <a:hueOff val="-721985"/>
                <a:satOff val="-3405"/>
                <a:lumOff val="840"/>
                <a:alphaOff val="0"/>
                <a:tint val="98000"/>
                <a:satMod val="110000"/>
                <a:lumMod val="104000"/>
              </a:schemeClr>
            </a:gs>
            <a:gs pos="69000">
              <a:schemeClr val="accent5">
                <a:hueOff val="-721985"/>
                <a:satOff val="-3405"/>
                <a:lumOff val="840"/>
                <a:alphaOff val="0"/>
                <a:shade val="88000"/>
                <a:satMod val="130000"/>
                <a:lumMod val="92000"/>
              </a:schemeClr>
            </a:gs>
            <a:gs pos="100000">
              <a:schemeClr val="accent5">
                <a:hueOff val="-721985"/>
                <a:satOff val="-3405"/>
                <a:lumOff val="84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Project Methdology</a:t>
          </a:r>
        </a:p>
      </dsp:txBody>
      <dsp:txXfrm>
        <a:off x="7369294" y="211273"/>
        <a:ext cx="2232266" cy="1339360"/>
      </dsp:txXfrm>
    </dsp:sp>
    <dsp:sp modelId="{DED45EAF-44AF-0341-8496-15224B581CAB}">
      <dsp:nvSpPr>
        <dsp:cNvPr id="0" name=""/>
        <dsp:cNvSpPr/>
      </dsp:nvSpPr>
      <dsp:spPr>
        <a:xfrm>
          <a:off x="2813" y="1773860"/>
          <a:ext cx="2232266" cy="1339360"/>
        </a:xfrm>
        <a:prstGeom prst="rect">
          <a:avLst/>
        </a:prstGeom>
        <a:gradFill rotWithShape="0">
          <a:gsLst>
            <a:gs pos="0">
              <a:schemeClr val="accent5">
                <a:hueOff val="-962646"/>
                <a:satOff val="-4539"/>
                <a:lumOff val="1120"/>
                <a:alphaOff val="0"/>
                <a:tint val="98000"/>
                <a:satMod val="110000"/>
                <a:lumMod val="104000"/>
              </a:schemeClr>
            </a:gs>
            <a:gs pos="69000">
              <a:schemeClr val="accent5">
                <a:hueOff val="-962646"/>
                <a:satOff val="-4539"/>
                <a:lumOff val="1120"/>
                <a:alphaOff val="0"/>
                <a:shade val="88000"/>
                <a:satMod val="130000"/>
                <a:lumMod val="92000"/>
              </a:schemeClr>
            </a:gs>
            <a:gs pos="100000">
              <a:schemeClr val="accent5">
                <a:hueOff val="-962646"/>
                <a:satOff val="-4539"/>
                <a:lumOff val="112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Algorithm</a:t>
          </a:r>
          <a:endParaRPr lang="en-US" sz="2800" kern="1200"/>
        </a:p>
      </dsp:txBody>
      <dsp:txXfrm>
        <a:off x="2813" y="1773860"/>
        <a:ext cx="2232266" cy="1339360"/>
      </dsp:txXfrm>
    </dsp:sp>
    <dsp:sp modelId="{36105525-A2F6-684E-B713-256DDE74784F}">
      <dsp:nvSpPr>
        <dsp:cNvPr id="0" name=""/>
        <dsp:cNvSpPr/>
      </dsp:nvSpPr>
      <dsp:spPr>
        <a:xfrm>
          <a:off x="2458307" y="1773860"/>
          <a:ext cx="2232266" cy="1339360"/>
        </a:xfrm>
        <a:prstGeom prst="rect">
          <a:avLst/>
        </a:prstGeom>
        <a:gradFill rotWithShape="0">
          <a:gsLst>
            <a:gs pos="0">
              <a:schemeClr val="accent5">
                <a:hueOff val="-1203308"/>
                <a:satOff val="-5674"/>
                <a:lumOff val="1400"/>
                <a:alphaOff val="0"/>
                <a:tint val="98000"/>
                <a:satMod val="110000"/>
                <a:lumMod val="104000"/>
              </a:schemeClr>
            </a:gs>
            <a:gs pos="69000">
              <a:schemeClr val="accent5">
                <a:hueOff val="-1203308"/>
                <a:satOff val="-5674"/>
                <a:lumOff val="1400"/>
                <a:alphaOff val="0"/>
                <a:shade val="88000"/>
                <a:satMod val="130000"/>
                <a:lumMod val="92000"/>
              </a:schemeClr>
            </a:gs>
            <a:gs pos="100000">
              <a:schemeClr val="accent5">
                <a:hueOff val="-1203308"/>
                <a:satOff val="-5674"/>
                <a:lumOff val="140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Different types of Visualization</a:t>
          </a:r>
          <a:endParaRPr lang="en-US" sz="2800" kern="1200"/>
        </a:p>
      </dsp:txBody>
      <dsp:txXfrm>
        <a:off x="2458307" y="1773860"/>
        <a:ext cx="2232266" cy="1339360"/>
      </dsp:txXfrm>
    </dsp:sp>
    <dsp:sp modelId="{1D6E2836-5195-AA42-8DF3-31BDAB10D458}">
      <dsp:nvSpPr>
        <dsp:cNvPr id="0" name=""/>
        <dsp:cNvSpPr/>
      </dsp:nvSpPr>
      <dsp:spPr>
        <a:xfrm>
          <a:off x="4913800" y="1773860"/>
          <a:ext cx="2232266" cy="1339360"/>
        </a:xfrm>
        <a:prstGeom prst="rect">
          <a:avLst/>
        </a:prstGeom>
        <a:gradFill rotWithShape="0">
          <a:gsLst>
            <a:gs pos="0">
              <a:schemeClr val="accent5">
                <a:hueOff val="-1443969"/>
                <a:satOff val="-6809"/>
                <a:lumOff val="1680"/>
                <a:alphaOff val="0"/>
                <a:tint val="98000"/>
                <a:satMod val="110000"/>
                <a:lumMod val="104000"/>
              </a:schemeClr>
            </a:gs>
            <a:gs pos="69000">
              <a:schemeClr val="accent5">
                <a:hueOff val="-1443969"/>
                <a:satOff val="-6809"/>
                <a:lumOff val="1680"/>
                <a:alphaOff val="0"/>
                <a:shade val="88000"/>
                <a:satMod val="130000"/>
                <a:lumMod val="92000"/>
              </a:schemeClr>
            </a:gs>
            <a:gs pos="100000">
              <a:schemeClr val="accent5">
                <a:hueOff val="-1443969"/>
                <a:satOff val="-6809"/>
                <a:lumOff val="168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Pros and Cons</a:t>
          </a:r>
          <a:endParaRPr lang="en-US" sz="2800" kern="1200"/>
        </a:p>
      </dsp:txBody>
      <dsp:txXfrm>
        <a:off x="4913800" y="1773860"/>
        <a:ext cx="2232266" cy="1339360"/>
      </dsp:txXfrm>
    </dsp:sp>
    <dsp:sp modelId="{F867CE59-D805-9C4D-9A95-DEC1333E83B1}">
      <dsp:nvSpPr>
        <dsp:cNvPr id="0" name=""/>
        <dsp:cNvSpPr/>
      </dsp:nvSpPr>
      <dsp:spPr>
        <a:xfrm>
          <a:off x="7369294" y="1773860"/>
          <a:ext cx="2232266" cy="1339360"/>
        </a:xfrm>
        <a:prstGeom prst="rect">
          <a:avLst/>
        </a:prstGeom>
        <a:gradFill rotWithShape="0">
          <a:gsLst>
            <a:gs pos="0">
              <a:schemeClr val="accent5">
                <a:hueOff val="-1684631"/>
                <a:satOff val="-7944"/>
                <a:lumOff val="1960"/>
                <a:alphaOff val="0"/>
                <a:tint val="98000"/>
                <a:satMod val="110000"/>
                <a:lumMod val="104000"/>
              </a:schemeClr>
            </a:gs>
            <a:gs pos="69000">
              <a:schemeClr val="accent5">
                <a:hueOff val="-1684631"/>
                <a:satOff val="-7944"/>
                <a:lumOff val="1960"/>
                <a:alphaOff val="0"/>
                <a:shade val="88000"/>
                <a:satMod val="130000"/>
                <a:lumMod val="92000"/>
              </a:schemeClr>
            </a:gs>
            <a:gs pos="100000">
              <a:schemeClr val="accent5">
                <a:hueOff val="-1684631"/>
                <a:satOff val="-7944"/>
                <a:lumOff val="196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Conclusion with Applications</a:t>
          </a:r>
          <a:endParaRPr lang="en-US" sz="2800" kern="1200"/>
        </a:p>
      </dsp:txBody>
      <dsp:txXfrm>
        <a:off x="7369294" y="1773860"/>
        <a:ext cx="2232266" cy="13393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2751D-4DCF-A84D-BF34-16F475C1D924}" type="datetimeFigureOut">
              <a:rPr lang="en-US" smtClean="0"/>
              <a:t>5/3/25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35E794-E86C-2C48-A433-38C17EA6C4F3}" type="slidenum">
              <a:rPr lang="en-US" smtClean="0"/>
              <a:t>‹#›</a:t>
            </a:fld>
            <a:endParaRPr lang="en-US"/>
          </a:p>
        </p:txBody>
      </p:sp>
    </p:spTree>
    <p:extLst>
      <p:ext uri="{BB962C8B-B14F-4D97-AF65-F5344CB8AC3E}">
        <p14:creationId xmlns:p14="http://schemas.microsoft.com/office/powerpoint/2010/main" val="3562021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1B07F4-EE07-7C46-941E-0E3859C35BD3}" type="slidenum">
              <a:rPr lang="en-US" smtClean="0"/>
              <a:t>20</a:t>
            </a:fld>
            <a:endParaRPr lang="en-US"/>
          </a:p>
        </p:txBody>
      </p:sp>
    </p:spTree>
    <p:extLst>
      <p:ext uri="{BB962C8B-B14F-4D97-AF65-F5344CB8AC3E}">
        <p14:creationId xmlns:p14="http://schemas.microsoft.com/office/powerpoint/2010/main" val="1470693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D1EADE-8E88-4C7C-8AC5-FB148DE4940E}" type="datetime1">
              <a:rPr lang="en-US" smtClean="0"/>
              <a:t>5/3/25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87E7843D-FF13-4365-9478-9625B70A270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013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3C8B9C-477D-492A-96AD-1FC2CC997A73}" type="datetime1">
              <a:rPr lang="en-US" smtClean="0"/>
              <a:t>5/3/25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8618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D3AED5-E26D-4E29-B1B3-7847B6779594}" type="datetime1">
              <a:rPr lang="en-US" smtClean="0"/>
              <a:t>5/3/25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309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7B6794-849E-4626-908B-D15793550EFB}" type="datetime1">
              <a:rPr lang="en-US" smtClean="0"/>
              <a:t>5/3/25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6529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DB64E7-5594-42A3-ADBF-E95A7ACEAD64}" type="datetime1">
              <a:rPr lang="en-US" smtClean="0"/>
              <a:t>5/3/25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863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462B0B-D248-4FFB-8695-AD7FA4B1284A}" type="datetime1">
              <a:rPr lang="en-US" smtClean="0"/>
              <a:t>5/3/25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4580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378EFB-9159-4510-B73F-4F0409ADE937}" type="datetime1">
              <a:rPr lang="en-US" smtClean="0"/>
              <a:t>5/3/25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E7843D-FF13-4365-9478-9625B70A270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6276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BC9412-2452-4BED-A324-9D8C115361AD}" type="datetime1">
              <a:rPr lang="en-US" smtClean="0"/>
              <a:t>5/3/25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2066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18F62-D251-40E8-A23C-F4CFE9FEAB41}" type="datetime1">
              <a:rPr lang="en-US" smtClean="0"/>
              <a:t>5/3/25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4136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F76144-149E-4874-93A5-554A0357CF82}" type="datetime1">
              <a:rPr lang="en-US" smtClean="0"/>
              <a:t>5/3/25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1211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0BA65D8-0540-4835-AE5C-25D29DBA01BE}" type="datetime1">
              <a:rPr lang="en-US" smtClean="0"/>
              <a:t>5/3/25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123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31BA835-12AC-4E8F-955A-EA3F4DE2791F}" type="datetime1">
              <a:rPr lang="en-US" smtClean="0"/>
              <a:t>5/3/25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7E7843D-FF13-4365-9478-9625B70A270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99920"/>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reate a background image depicting crime distribution patterns across urban landscapes. Include graphical elements such as city maps, heatmaps indicating crime hotspots, and icons representing different types of crimes. Use a color scheme that highlights areas with high crime rates in red and low crime rates in green. The style should be modern and informative, with a focus on clarity and visual appeal.">
            <a:extLst>
              <a:ext uri="{FF2B5EF4-FFF2-40B4-BE49-F238E27FC236}">
                <a16:creationId xmlns:a16="http://schemas.microsoft.com/office/drawing/2014/main" id="{4C973FF0-5C09-DEEE-5537-1AEEAFCDA2D2}"/>
              </a:ext>
            </a:extLst>
          </p:cNvPr>
          <p:cNvPicPr>
            <a:picLocks noChangeAspect="1"/>
          </p:cNvPicPr>
          <p:nvPr/>
        </p:nvPicPr>
        <p:blipFill>
          <a:blip r:embed="rId3">
            <a:alphaModFix amt="50000"/>
          </a:blip>
          <a:srcRect t="25177" r="-1" b="18571"/>
          <a:stretch/>
        </p:blipFill>
        <p:spPr>
          <a:xfrm>
            <a:off x="305" y="10"/>
            <a:ext cx="12191695" cy="6857990"/>
          </a:xfrm>
          <a:prstGeom prst="rect">
            <a:avLst/>
          </a:prstGeom>
        </p:spPr>
      </p:pic>
      <p:sp>
        <p:nvSpPr>
          <p:cNvPr id="20"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9"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0" name="Rectangle 2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072C617-06BB-0043-BEBB-202E6E65C0FA}"/>
              </a:ext>
            </a:extLst>
          </p:cNvPr>
          <p:cNvSpPr>
            <a:spLocks noGrp="1"/>
          </p:cNvSpPr>
          <p:nvPr>
            <p:ph type="ctrTitle"/>
          </p:nvPr>
        </p:nvSpPr>
        <p:spPr>
          <a:xfrm>
            <a:off x="1130271" y="1193800"/>
            <a:ext cx="3193050" cy="4699000"/>
          </a:xfrm>
        </p:spPr>
        <p:txBody>
          <a:bodyPr vert="horz" lIns="91440" tIns="45720" rIns="91440" bIns="45720" rtlCol="0" anchor="ctr">
            <a:normAutofit/>
          </a:bodyPr>
          <a:lstStyle/>
          <a:p>
            <a:r>
              <a:rPr lang="en-US" sz="3200"/>
              <a:t>CRIME DISTRIBUTION PATTERNS ACROSS URBAN LANDSCAPES</a:t>
            </a:r>
          </a:p>
        </p:txBody>
      </p:sp>
      <p:cxnSp>
        <p:nvCxnSpPr>
          <p:cNvPr id="31" name="Straight Connector 30">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0986670-0A19-17EB-1B7E-7F10EC7C9EF9}"/>
              </a:ext>
            </a:extLst>
          </p:cNvPr>
          <p:cNvSpPr>
            <a:spLocks noGrp="1"/>
          </p:cNvSpPr>
          <p:nvPr>
            <p:ph type="subTitle" idx="1"/>
          </p:nvPr>
        </p:nvSpPr>
        <p:spPr>
          <a:xfrm>
            <a:off x="4976636" y="1193800"/>
            <a:ext cx="6085091" cy="4699000"/>
          </a:xfrm>
        </p:spPr>
        <p:txBody>
          <a:bodyPr vert="horz" lIns="91440" tIns="45720" rIns="91440" bIns="45720" rtlCol="0" anchor="ctr">
            <a:normAutofit/>
          </a:bodyPr>
          <a:lstStyle/>
          <a:p>
            <a:pPr indent="-228600">
              <a:buFont typeface="Arial" panose="020B0604020202020204" pitchFamily="34" charset="0"/>
              <a:buChar char="•"/>
            </a:pPr>
            <a:r>
              <a:rPr lang="en-US"/>
              <a:t>GROUP-5</a:t>
            </a:r>
          </a:p>
          <a:p>
            <a:pPr indent="-228600">
              <a:buFont typeface="Arial" panose="020B0604020202020204" pitchFamily="34" charset="0"/>
              <a:buChar char="•"/>
            </a:pPr>
            <a:endParaRPr lang="en-US"/>
          </a:p>
          <a:p>
            <a:pPr indent="-228600">
              <a:buFont typeface="Arial" panose="020B0604020202020204" pitchFamily="34" charset="0"/>
              <a:buChar char="•"/>
            </a:pPr>
            <a:r>
              <a:rPr lang="en-US"/>
              <a:t>MOHITH REDDY SEELAM</a:t>
            </a:r>
          </a:p>
          <a:p>
            <a:pPr indent="-228600">
              <a:buFont typeface="Arial" panose="020B0604020202020204" pitchFamily="34" charset="0"/>
              <a:buChar char="•"/>
            </a:pPr>
            <a:r>
              <a:rPr lang="en-US"/>
              <a:t>SAI ASHISH BEHARA</a:t>
            </a:r>
          </a:p>
          <a:p>
            <a:pPr indent="-228600">
              <a:buFont typeface="Arial" panose="020B0604020202020204" pitchFamily="34" charset="0"/>
              <a:buChar char="•"/>
            </a:pPr>
            <a:r>
              <a:rPr lang="en-US"/>
              <a:t>SHIVASAKETH SIMALADARI</a:t>
            </a:r>
          </a:p>
          <a:p>
            <a:pPr indent="-228600">
              <a:buFont typeface="Arial" panose="020B0604020202020204" pitchFamily="34" charset="0"/>
              <a:buChar char="•"/>
            </a:pPr>
            <a:r>
              <a:rPr lang="en-US"/>
              <a:t>ROHITH CHANUMOLU</a:t>
            </a:r>
          </a:p>
          <a:p>
            <a:pPr indent="-228600">
              <a:buFont typeface="Arial" panose="020B0604020202020204" pitchFamily="34" charset="0"/>
              <a:buChar char="•"/>
            </a:pPr>
            <a:r>
              <a:rPr lang="en-US"/>
              <a:t>VIJAY VISWANADH JONNADULA</a:t>
            </a:r>
          </a:p>
          <a:p>
            <a:pPr indent="-228600">
              <a:buFont typeface="Arial" panose="020B0604020202020204" pitchFamily="34" charset="0"/>
              <a:buChar char="•"/>
            </a:pPr>
            <a:r>
              <a:rPr lang="en-US"/>
              <a:t>VARUN SAI REDDY ARUTLA</a:t>
            </a:r>
            <a:endParaRPr lang="en-US" dirty="0"/>
          </a:p>
        </p:txBody>
      </p:sp>
      <p:sp>
        <p:nvSpPr>
          <p:cNvPr id="28"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0493278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4ACF9-D583-402D-B662-1229392D8F13}"/>
              </a:ext>
            </a:extLst>
          </p:cNvPr>
          <p:cNvSpPr>
            <a:spLocks noGrp="1"/>
          </p:cNvSpPr>
          <p:nvPr>
            <p:ph type="title"/>
          </p:nvPr>
        </p:nvSpPr>
        <p:spPr>
          <a:xfrm>
            <a:off x="1451579" y="1474970"/>
            <a:ext cx="4172213" cy="3152742"/>
          </a:xfrm>
        </p:spPr>
        <p:txBody>
          <a:bodyPr vert="horz" lIns="91440" tIns="45720" rIns="91440" bIns="45720" rtlCol="0" anchor="ctr">
            <a:normAutofit/>
          </a:bodyPr>
          <a:lstStyle/>
          <a:p>
            <a:r>
              <a:rPr lang="en-US"/>
              <a:t>Architecture diagram</a:t>
            </a:r>
          </a:p>
        </p:txBody>
      </p:sp>
      <p:pic>
        <p:nvPicPr>
          <p:cNvPr id="4" name="Content Placeholder 3" descr="A screenshot of a computer&#10;&#10;AI-generated content may be incorrect.">
            <a:extLst>
              <a:ext uri="{FF2B5EF4-FFF2-40B4-BE49-F238E27FC236}">
                <a16:creationId xmlns:a16="http://schemas.microsoft.com/office/drawing/2014/main" id="{20BCD33F-B67A-6733-98CF-AB711A635DFD}"/>
              </a:ext>
            </a:extLst>
          </p:cNvPr>
          <p:cNvPicPr>
            <a:picLocks noGrp="1" noChangeAspect="1"/>
          </p:cNvPicPr>
          <p:nvPr>
            <p:ph idx="1"/>
          </p:nvPr>
        </p:nvPicPr>
        <p:blipFill>
          <a:blip r:embed="rId2"/>
          <a:stretch>
            <a:fillRect/>
          </a:stretch>
        </p:blipFill>
        <p:spPr>
          <a:xfrm>
            <a:off x="6488941" y="805583"/>
            <a:ext cx="4171381" cy="4660762"/>
          </a:xfrm>
          <a:prstGeom prst="rect">
            <a:avLst/>
          </a:prstGeom>
        </p:spPr>
      </p:pic>
    </p:spTree>
    <p:extLst>
      <p:ext uri="{BB962C8B-B14F-4D97-AF65-F5344CB8AC3E}">
        <p14:creationId xmlns:p14="http://schemas.microsoft.com/office/powerpoint/2010/main" val="199260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Magnifying glass showing decling performance">
            <a:extLst>
              <a:ext uri="{FF2B5EF4-FFF2-40B4-BE49-F238E27FC236}">
                <a16:creationId xmlns:a16="http://schemas.microsoft.com/office/drawing/2014/main" id="{3F3A0CF1-6096-30E5-F890-A893E3675B63}"/>
              </a:ext>
            </a:extLst>
          </p:cNvPr>
          <p:cNvPicPr>
            <a:picLocks noChangeAspect="1"/>
          </p:cNvPicPr>
          <p:nvPr/>
        </p:nvPicPr>
        <p:blipFill>
          <a:blip r:embed="rId2">
            <a:alphaModFix amt="50000"/>
          </a:blip>
          <a:srcRect t="1219" r="-1" b="14509"/>
          <a:stretch/>
        </p:blipFill>
        <p:spPr>
          <a:xfrm>
            <a:off x="305" y="10"/>
            <a:ext cx="12191695" cy="6857990"/>
          </a:xfrm>
          <a:prstGeom prst="rect">
            <a:avLst/>
          </a:prstGeom>
        </p:spPr>
      </p:pic>
      <p:sp>
        <p:nvSpPr>
          <p:cNvPr id="36"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0" name="Rectangle 3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E3C7462-6373-35CC-F639-B0D30DF70FDE}"/>
              </a:ext>
            </a:extLst>
          </p:cNvPr>
          <p:cNvSpPr>
            <a:spLocks noGrp="1"/>
          </p:cNvSpPr>
          <p:nvPr>
            <p:ph type="title"/>
          </p:nvPr>
        </p:nvSpPr>
        <p:spPr>
          <a:xfrm>
            <a:off x="1130271" y="1193800"/>
            <a:ext cx="3193050" cy="4699000"/>
          </a:xfrm>
        </p:spPr>
        <p:txBody>
          <a:bodyPr anchor="ctr">
            <a:normAutofit/>
          </a:bodyPr>
          <a:lstStyle/>
          <a:p>
            <a:r>
              <a:rPr lang="en-US"/>
              <a:t>ALGORITHMS USED</a:t>
            </a:r>
            <a:endParaRPr lang="en-US" dirty="0"/>
          </a:p>
        </p:txBody>
      </p:sp>
      <p:cxnSp>
        <p:nvCxnSpPr>
          <p:cNvPr id="42" name="Straight Connector 41">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D848FE-041E-BBA7-32B7-132ABADE911A}"/>
              </a:ext>
            </a:extLst>
          </p:cNvPr>
          <p:cNvSpPr>
            <a:spLocks noGrp="1"/>
          </p:cNvSpPr>
          <p:nvPr>
            <p:ph idx="1"/>
          </p:nvPr>
        </p:nvSpPr>
        <p:spPr>
          <a:xfrm>
            <a:off x="4976636" y="1193800"/>
            <a:ext cx="6085091" cy="4699000"/>
          </a:xfrm>
        </p:spPr>
        <p:txBody>
          <a:bodyPr anchor="ctr">
            <a:normAutofit/>
          </a:bodyPr>
          <a:lstStyle/>
          <a:p>
            <a:pPr>
              <a:lnSpc>
                <a:spcPct val="110000"/>
              </a:lnSpc>
              <a:buNone/>
            </a:pPr>
            <a:r>
              <a:rPr lang="en-US" sz="800" b="1" i="0" u="none" strike="noStrike">
                <a:effectLst/>
                <a:latin typeface="Aptos" panose="020B0004020202020204" pitchFamily="34" charset="0"/>
              </a:rPr>
              <a:t> 1</a:t>
            </a:r>
            <a:r>
              <a:rPr lang="en-US" sz="800" b="1" i="0" u="none" strike="noStrike">
                <a:effectLst/>
                <a:latin typeface="Aptos" panose="020B0004020202020204" pitchFamily="34" charset="0"/>
                <a:cs typeface="Times New Roman" panose="02020603050405020304" pitchFamily="18" charset="0"/>
              </a:rPr>
              <a:t>. K-Means Clustering</a:t>
            </a:r>
          </a:p>
          <a:p>
            <a:pPr>
              <a:lnSpc>
                <a:spcPct val="110000"/>
              </a:lnSpc>
              <a:buFont typeface="Arial" panose="020B0604020202020204" pitchFamily="34" charset="0"/>
              <a:buChar char="•"/>
            </a:pPr>
            <a:r>
              <a:rPr lang="en-US" sz="800" b="0" i="0" u="none" strike="noStrike">
                <a:effectLst/>
                <a:latin typeface="Aptos" panose="020B0004020202020204" pitchFamily="34" charset="0"/>
                <a:cs typeface="Times New Roman" panose="02020603050405020304" pitchFamily="18" charset="0"/>
              </a:rPr>
              <a:t>Used for </a:t>
            </a:r>
            <a:r>
              <a:rPr lang="en-US" sz="800" b="1" i="0" u="none" strike="noStrike">
                <a:effectLst/>
                <a:latin typeface="Aptos" panose="020B0004020202020204" pitchFamily="34" charset="0"/>
                <a:cs typeface="Times New Roman" panose="02020603050405020304" pitchFamily="18" charset="0"/>
              </a:rPr>
              <a:t>unsupervised grouping</a:t>
            </a:r>
            <a:r>
              <a:rPr lang="en-US" sz="800" b="0" i="0" u="none" strike="noStrike">
                <a:effectLst/>
                <a:latin typeface="Aptos" panose="020B0004020202020204" pitchFamily="34" charset="0"/>
                <a:cs typeface="Times New Roman" panose="02020603050405020304" pitchFamily="18" charset="0"/>
              </a:rPr>
              <a:t> of crime data records</a:t>
            </a:r>
          </a:p>
          <a:p>
            <a:pPr>
              <a:lnSpc>
                <a:spcPct val="110000"/>
              </a:lnSpc>
              <a:buFont typeface="Arial" panose="020B0604020202020204" pitchFamily="34" charset="0"/>
              <a:buChar char="•"/>
            </a:pPr>
            <a:r>
              <a:rPr lang="en-US" sz="800" b="0" i="0" u="none" strike="noStrike">
                <a:effectLst/>
                <a:latin typeface="Aptos" panose="020B0004020202020204" pitchFamily="34" charset="0"/>
                <a:cs typeface="Times New Roman" panose="02020603050405020304" pitchFamily="18" charset="0"/>
              </a:rPr>
              <a:t>Identifies </a:t>
            </a:r>
            <a:r>
              <a:rPr lang="en-US" sz="800" b="1" i="0" u="none" strike="noStrike">
                <a:effectLst/>
                <a:latin typeface="Aptos" panose="020B0004020202020204" pitchFamily="34" charset="0"/>
                <a:cs typeface="Times New Roman" panose="02020603050405020304" pitchFamily="18" charset="0"/>
              </a:rPr>
              <a:t>k = 5 natural clusters</a:t>
            </a:r>
            <a:r>
              <a:rPr lang="en-US" sz="800" b="0" i="0" u="none" strike="noStrike">
                <a:effectLst/>
                <a:latin typeface="Aptos" panose="020B0004020202020204" pitchFamily="34" charset="0"/>
                <a:cs typeface="Times New Roman" panose="02020603050405020304" pitchFamily="18" charset="0"/>
              </a:rPr>
              <a:t> based on crime and socioeconomic features</a:t>
            </a:r>
          </a:p>
          <a:p>
            <a:pPr>
              <a:lnSpc>
                <a:spcPct val="110000"/>
              </a:lnSpc>
              <a:buFont typeface="Arial" panose="020B0604020202020204" pitchFamily="34" charset="0"/>
              <a:buChar char="•"/>
            </a:pPr>
            <a:r>
              <a:rPr lang="en-US" sz="800" b="0" i="0" u="none" strike="noStrike">
                <a:effectLst/>
                <a:latin typeface="Aptos" panose="020B0004020202020204" pitchFamily="34" charset="0"/>
                <a:cs typeface="Times New Roman" panose="02020603050405020304" pitchFamily="18" charset="0"/>
              </a:rPr>
              <a:t>Enables </a:t>
            </a:r>
            <a:r>
              <a:rPr lang="en-US" sz="800" b="1" i="0" u="none" strike="noStrike">
                <a:effectLst/>
                <a:latin typeface="Aptos" panose="020B0004020202020204" pitchFamily="34" charset="0"/>
                <a:cs typeface="Times New Roman" panose="02020603050405020304" pitchFamily="18" charset="0"/>
              </a:rPr>
              <a:t>state-wise classification</a:t>
            </a:r>
            <a:r>
              <a:rPr lang="en-US" sz="800" b="0" i="0" u="none" strike="noStrike">
                <a:effectLst/>
                <a:latin typeface="Aptos" panose="020B0004020202020204" pitchFamily="34" charset="0"/>
                <a:cs typeface="Times New Roman" panose="02020603050405020304" pitchFamily="18" charset="0"/>
              </a:rPr>
              <a:t> into categories like “High Crime – Low Income”</a:t>
            </a:r>
          </a:p>
          <a:p>
            <a:pPr>
              <a:lnSpc>
                <a:spcPct val="110000"/>
              </a:lnSpc>
              <a:buFont typeface="Arial" panose="020B0604020202020204" pitchFamily="34" charset="0"/>
              <a:buChar char="•"/>
            </a:pPr>
            <a:r>
              <a:rPr lang="en-US" sz="800" b="0" i="0" u="none" strike="noStrike">
                <a:effectLst/>
                <a:latin typeface="Aptos" panose="020B0004020202020204" pitchFamily="34" charset="0"/>
                <a:cs typeface="Times New Roman" panose="02020603050405020304" pitchFamily="18" charset="0"/>
              </a:rPr>
              <a:t>Helps detect </a:t>
            </a:r>
            <a:r>
              <a:rPr lang="en-US" sz="800" b="1" i="0" u="none" strike="noStrike">
                <a:effectLst/>
                <a:latin typeface="Aptos" panose="020B0004020202020204" pitchFamily="34" charset="0"/>
                <a:cs typeface="Times New Roman" panose="02020603050405020304" pitchFamily="18" charset="0"/>
              </a:rPr>
              <a:t>regional crime patterns and socioeconomic links</a:t>
            </a:r>
            <a:endParaRPr lang="en-US" sz="800" b="0" i="0" u="none" strike="noStrike">
              <a:effectLst/>
              <a:latin typeface="Aptos" panose="020B0004020202020204" pitchFamily="34" charset="0"/>
              <a:cs typeface="Times New Roman" panose="02020603050405020304" pitchFamily="18" charset="0"/>
            </a:endParaRPr>
          </a:p>
          <a:p>
            <a:pPr>
              <a:lnSpc>
                <a:spcPct val="110000"/>
              </a:lnSpc>
              <a:buNone/>
            </a:pPr>
            <a:r>
              <a:rPr lang="en-US" sz="800" b="1" i="0" u="none" strike="noStrike">
                <a:effectLst/>
                <a:latin typeface="Aptos" panose="020B0004020202020204" pitchFamily="34" charset="0"/>
                <a:cs typeface="Times New Roman" panose="02020603050405020304" pitchFamily="18" charset="0"/>
              </a:rPr>
              <a:t> 2. Random Forest (Exploratory Use)</a:t>
            </a:r>
          </a:p>
          <a:p>
            <a:pPr>
              <a:lnSpc>
                <a:spcPct val="110000"/>
              </a:lnSpc>
              <a:buFont typeface="Arial" panose="020B0604020202020204" pitchFamily="34" charset="0"/>
              <a:buChar char="•"/>
            </a:pPr>
            <a:r>
              <a:rPr lang="en-US" sz="800" b="0" i="0" u="none" strike="noStrike">
                <a:effectLst/>
                <a:latin typeface="Aptos" panose="020B0004020202020204" pitchFamily="34" charset="0"/>
                <a:cs typeface="Times New Roman" panose="02020603050405020304" pitchFamily="18" charset="0"/>
              </a:rPr>
              <a:t>Applied for </a:t>
            </a:r>
            <a:r>
              <a:rPr lang="en-US" sz="800" b="1" i="0" u="none" strike="noStrike">
                <a:effectLst/>
                <a:latin typeface="Aptos" panose="020B0004020202020204" pitchFamily="34" charset="0"/>
                <a:cs typeface="Times New Roman" panose="02020603050405020304" pitchFamily="18" charset="0"/>
              </a:rPr>
              <a:t>supervised learning</a:t>
            </a:r>
            <a:r>
              <a:rPr lang="en-US" sz="800" b="0" i="0" u="none" strike="noStrike">
                <a:effectLst/>
                <a:latin typeface="Aptos" panose="020B0004020202020204" pitchFamily="34" charset="0"/>
                <a:cs typeface="Times New Roman" panose="02020603050405020304" pitchFamily="18" charset="0"/>
              </a:rPr>
              <a:t> as an exploratory model</a:t>
            </a:r>
          </a:p>
          <a:p>
            <a:pPr>
              <a:lnSpc>
                <a:spcPct val="110000"/>
              </a:lnSpc>
              <a:buFont typeface="Arial" panose="020B0604020202020204" pitchFamily="34" charset="0"/>
              <a:buChar char="•"/>
            </a:pPr>
            <a:r>
              <a:rPr lang="en-US" sz="800" b="0" i="0" u="none" strike="noStrike">
                <a:effectLst/>
                <a:latin typeface="Aptos" panose="020B0004020202020204" pitchFamily="34" charset="0"/>
                <a:cs typeface="Times New Roman" panose="02020603050405020304" pitchFamily="18" charset="0"/>
              </a:rPr>
              <a:t>Used to validate clustering with </a:t>
            </a:r>
            <a:r>
              <a:rPr lang="en-US" sz="800" b="1" i="0" u="none" strike="noStrike">
                <a:effectLst/>
                <a:latin typeface="Aptos" panose="020B0004020202020204" pitchFamily="34" charset="0"/>
                <a:cs typeface="Times New Roman" panose="02020603050405020304" pitchFamily="18" charset="0"/>
              </a:rPr>
              <a:t>precision/recall metrics</a:t>
            </a:r>
            <a:endParaRPr lang="en-US" sz="800" b="0" i="0" u="none" strike="noStrike">
              <a:effectLst/>
              <a:latin typeface="Aptos" panose="020B0004020202020204" pitchFamily="34" charset="0"/>
              <a:cs typeface="Times New Roman" panose="02020603050405020304" pitchFamily="18" charset="0"/>
            </a:endParaRPr>
          </a:p>
          <a:p>
            <a:pPr>
              <a:lnSpc>
                <a:spcPct val="110000"/>
              </a:lnSpc>
              <a:buFont typeface="Arial" panose="020B0604020202020204" pitchFamily="34" charset="0"/>
              <a:buChar char="•"/>
            </a:pPr>
            <a:r>
              <a:rPr lang="en-US" sz="800" b="0" i="0" u="none" strike="noStrike">
                <a:effectLst/>
                <a:latin typeface="Aptos" panose="020B0004020202020204" pitchFamily="34" charset="0"/>
                <a:cs typeface="Times New Roman" panose="02020603050405020304" pitchFamily="18" charset="0"/>
              </a:rPr>
              <a:t>Not the core model but helps enhance model </a:t>
            </a:r>
            <a:r>
              <a:rPr lang="en-US" sz="800" b="1" i="0" u="none" strike="noStrike">
                <a:effectLst/>
                <a:latin typeface="Aptos" panose="020B0004020202020204" pitchFamily="34" charset="0"/>
                <a:cs typeface="Times New Roman" panose="02020603050405020304" pitchFamily="18" charset="0"/>
              </a:rPr>
              <a:t>interpretability and benchmarking</a:t>
            </a:r>
            <a:endParaRPr lang="en-US" sz="800" b="0" i="0" u="none" strike="noStrike">
              <a:effectLst/>
              <a:latin typeface="Aptos" panose="020B0004020202020204" pitchFamily="34" charset="0"/>
              <a:cs typeface="Times New Roman" panose="02020603050405020304" pitchFamily="18" charset="0"/>
            </a:endParaRPr>
          </a:p>
          <a:p>
            <a:pPr>
              <a:lnSpc>
                <a:spcPct val="110000"/>
              </a:lnSpc>
              <a:buNone/>
            </a:pPr>
            <a:r>
              <a:rPr lang="en-US" sz="800" b="1" i="0" u="none" strike="noStrike">
                <a:effectLst/>
                <a:latin typeface="Aptos" panose="020B0004020202020204" pitchFamily="34" charset="0"/>
                <a:cs typeface="Times New Roman" panose="02020603050405020304" pitchFamily="18" charset="0"/>
              </a:rPr>
              <a:t> 3. Feature Engineering Algorithms</a:t>
            </a:r>
          </a:p>
          <a:p>
            <a:pPr>
              <a:lnSpc>
                <a:spcPct val="110000"/>
              </a:lnSpc>
              <a:buFont typeface="Arial" panose="020B0604020202020204" pitchFamily="34" charset="0"/>
              <a:buChar char="•"/>
            </a:pPr>
            <a:r>
              <a:rPr lang="en-US" sz="800" b="1" i="0" u="none" strike="noStrike">
                <a:effectLst/>
                <a:latin typeface="Aptos" panose="020B0004020202020204" pitchFamily="34" charset="0"/>
                <a:cs typeface="Times New Roman" panose="02020603050405020304" pitchFamily="18" charset="0"/>
              </a:rPr>
              <a:t>StringIndexer</a:t>
            </a:r>
            <a:r>
              <a:rPr lang="en-US" sz="800" b="0" i="0" u="none" strike="noStrike">
                <a:effectLst/>
                <a:latin typeface="Aptos" panose="020B0004020202020204" pitchFamily="34" charset="0"/>
                <a:cs typeface="Times New Roman" panose="02020603050405020304" pitchFamily="18" charset="0"/>
              </a:rPr>
              <a:t>: Converts categorical string values (like state names) to numerical indices</a:t>
            </a:r>
          </a:p>
          <a:p>
            <a:pPr>
              <a:lnSpc>
                <a:spcPct val="110000"/>
              </a:lnSpc>
              <a:buFont typeface="Arial" panose="020B0604020202020204" pitchFamily="34" charset="0"/>
              <a:buChar char="•"/>
            </a:pPr>
            <a:r>
              <a:rPr lang="en-US" sz="800" b="1" i="0" u="none" strike="noStrike">
                <a:effectLst/>
                <a:latin typeface="Aptos" panose="020B0004020202020204" pitchFamily="34" charset="0"/>
                <a:cs typeface="Times New Roman" panose="02020603050405020304" pitchFamily="18" charset="0"/>
              </a:rPr>
              <a:t>OneHotEncoder</a:t>
            </a:r>
            <a:r>
              <a:rPr lang="en-US" sz="800" b="0" i="0" u="none" strike="noStrike">
                <a:effectLst/>
                <a:latin typeface="Aptos" panose="020B0004020202020204" pitchFamily="34" charset="0"/>
                <a:cs typeface="Times New Roman" panose="02020603050405020304" pitchFamily="18" charset="0"/>
              </a:rPr>
              <a:t>: Encodes indexed values as binary vectors</a:t>
            </a:r>
          </a:p>
          <a:p>
            <a:pPr>
              <a:lnSpc>
                <a:spcPct val="110000"/>
              </a:lnSpc>
              <a:buFont typeface="Arial" panose="020B0604020202020204" pitchFamily="34" charset="0"/>
              <a:buChar char="•"/>
            </a:pPr>
            <a:r>
              <a:rPr lang="en-US" sz="800" b="1" i="0" u="none" strike="noStrike">
                <a:effectLst/>
                <a:latin typeface="Aptos" panose="020B0004020202020204" pitchFamily="34" charset="0"/>
                <a:cs typeface="Times New Roman" panose="02020603050405020304" pitchFamily="18" charset="0"/>
              </a:rPr>
              <a:t>VectorAssembler</a:t>
            </a:r>
            <a:r>
              <a:rPr lang="en-US" sz="800" b="0" i="0" u="none" strike="noStrike">
                <a:effectLst/>
                <a:latin typeface="Aptos" panose="020B0004020202020204" pitchFamily="34" charset="0"/>
                <a:cs typeface="Times New Roman" panose="02020603050405020304" pitchFamily="18" charset="0"/>
              </a:rPr>
              <a:t>: Combines multiple features into a single feature vector</a:t>
            </a:r>
          </a:p>
          <a:p>
            <a:pPr>
              <a:lnSpc>
                <a:spcPct val="110000"/>
              </a:lnSpc>
              <a:buFont typeface="Arial" panose="020B0604020202020204" pitchFamily="34" charset="0"/>
              <a:buChar char="•"/>
            </a:pPr>
            <a:r>
              <a:rPr lang="en-US" sz="800" b="1" i="0" u="none" strike="noStrike">
                <a:effectLst/>
                <a:latin typeface="Aptos" panose="020B0004020202020204" pitchFamily="34" charset="0"/>
                <a:cs typeface="Times New Roman" panose="02020603050405020304" pitchFamily="18" charset="0"/>
              </a:rPr>
              <a:t>StandardScaler</a:t>
            </a:r>
            <a:r>
              <a:rPr lang="en-US" sz="800" b="0" i="0" u="none" strike="noStrike">
                <a:effectLst/>
                <a:latin typeface="Aptos" panose="020B0004020202020204" pitchFamily="34" charset="0"/>
                <a:cs typeface="Times New Roman" panose="02020603050405020304" pitchFamily="18" charset="0"/>
              </a:rPr>
              <a:t>: Normalizes features to zero mean and unit variance for uniform processing</a:t>
            </a:r>
          </a:p>
          <a:p>
            <a:pPr>
              <a:lnSpc>
                <a:spcPct val="110000"/>
              </a:lnSpc>
              <a:buNone/>
            </a:pPr>
            <a:r>
              <a:rPr lang="en-US" sz="800" b="1" i="0" u="none" strike="noStrike">
                <a:effectLst/>
                <a:latin typeface="Aptos" panose="020B0004020202020204" pitchFamily="34" charset="0"/>
                <a:cs typeface="Times New Roman" panose="02020603050405020304" pitchFamily="18" charset="0"/>
              </a:rPr>
              <a:t> 4. Temporal and Geographic Pattern Algorithms</a:t>
            </a:r>
          </a:p>
          <a:p>
            <a:pPr>
              <a:lnSpc>
                <a:spcPct val="110000"/>
              </a:lnSpc>
              <a:buFont typeface="Arial" panose="020B0604020202020204" pitchFamily="34" charset="0"/>
              <a:buChar char="•"/>
            </a:pPr>
            <a:r>
              <a:rPr lang="en-US" sz="800" b="1" i="0" u="none" strike="noStrike">
                <a:effectLst/>
                <a:latin typeface="Aptos" panose="020B0004020202020204" pitchFamily="34" charset="0"/>
                <a:cs typeface="Times New Roman" panose="02020603050405020304" pitchFamily="18" charset="0"/>
              </a:rPr>
              <a:t>Time-series analysis</a:t>
            </a:r>
            <a:r>
              <a:rPr lang="en-US" sz="800" b="0" i="0" u="none" strike="noStrike">
                <a:effectLst/>
                <a:latin typeface="Aptos" panose="020B0004020202020204" pitchFamily="34" charset="0"/>
                <a:cs typeface="Times New Roman" panose="02020603050405020304" pitchFamily="18" charset="0"/>
              </a:rPr>
              <a:t> applied on crime trends over 60 years</a:t>
            </a:r>
          </a:p>
          <a:p>
            <a:pPr>
              <a:lnSpc>
                <a:spcPct val="110000"/>
              </a:lnSpc>
              <a:buFont typeface="Arial" panose="020B0604020202020204" pitchFamily="34" charset="0"/>
              <a:buChar char="•"/>
            </a:pPr>
            <a:r>
              <a:rPr lang="en-US" sz="800" b="1" i="0" u="none" strike="noStrike">
                <a:effectLst/>
                <a:latin typeface="Aptos" panose="020B0004020202020204" pitchFamily="34" charset="0"/>
                <a:cs typeface="Times New Roman" panose="02020603050405020304" pitchFamily="18" charset="0"/>
              </a:rPr>
              <a:t>Geographic mapping</a:t>
            </a:r>
            <a:r>
              <a:rPr lang="en-US" sz="800" b="0" i="0" u="none" strike="noStrike">
                <a:effectLst/>
                <a:latin typeface="Aptos" panose="020B0004020202020204" pitchFamily="34" charset="0"/>
                <a:cs typeface="Times New Roman" panose="02020603050405020304" pitchFamily="18" charset="0"/>
              </a:rPr>
              <a:t> of clusters to track spatial migration and regional crime shifts</a:t>
            </a:r>
          </a:p>
          <a:p>
            <a:pPr marL="0" indent="0">
              <a:lnSpc>
                <a:spcPct val="110000"/>
              </a:lnSpc>
              <a:buNone/>
            </a:pPr>
            <a:endParaRPr lang="en-US" sz="800" dirty="0"/>
          </a:p>
        </p:txBody>
      </p:sp>
      <p:sp>
        <p:nvSpPr>
          <p:cNvPr id="44"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96023455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B8813-04F3-3653-D6AB-0EE2B0AE9469}"/>
              </a:ext>
            </a:extLst>
          </p:cNvPr>
          <p:cNvSpPr>
            <a:spLocks noGrp="1"/>
          </p:cNvSpPr>
          <p:nvPr>
            <p:ph type="title"/>
          </p:nvPr>
        </p:nvSpPr>
        <p:spPr>
          <a:xfrm>
            <a:off x="1451580" y="804519"/>
            <a:ext cx="4325112" cy="1049235"/>
          </a:xfrm>
        </p:spPr>
        <p:txBody>
          <a:bodyPr>
            <a:normAutofit/>
          </a:bodyPr>
          <a:lstStyle/>
          <a:p>
            <a:r>
              <a:rPr lang="en-US" sz="2800"/>
              <a:t>Visualization - 1</a:t>
            </a:r>
          </a:p>
        </p:txBody>
      </p:sp>
      <p:sp>
        <p:nvSpPr>
          <p:cNvPr id="8" name="Content Placeholder 7">
            <a:extLst>
              <a:ext uri="{FF2B5EF4-FFF2-40B4-BE49-F238E27FC236}">
                <a16:creationId xmlns:a16="http://schemas.microsoft.com/office/drawing/2014/main" id="{44693536-B404-1185-921A-354F4FC8BC65}"/>
              </a:ext>
            </a:extLst>
          </p:cNvPr>
          <p:cNvSpPr>
            <a:spLocks noGrp="1"/>
          </p:cNvSpPr>
          <p:nvPr>
            <p:ph idx="1"/>
          </p:nvPr>
        </p:nvSpPr>
        <p:spPr>
          <a:xfrm>
            <a:off x="1451579" y="2015733"/>
            <a:ext cx="4325113" cy="2603160"/>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ptos" panose="020B0004020202020204" pitchFamily="34" charset="0"/>
                <a:cs typeface="Times New Roman" panose="02020603050405020304" pitchFamily="18" charset="0"/>
              </a:rPr>
              <a:t>The chart displays the total crime rate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i="0" u="none" strike="noStrike" cap="none" normalizeH="0" baseline="0" dirty="0">
                <a:ln>
                  <a:noFill/>
                </a:ln>
                <a:solidFill>
                  <a:schemeClr val="tx1"/>
                </a:solidFill>
                <a:effectLst/>
                <a:latin typeface="Aptos" panose="020B0004020202020204" pitchFamily="34" charset="0"/>
                <a:cs typeface="Times New Roman" panose="02020603050405020304" pitchFamily="18" charset="0"/>
              </a:rPr>
              <a:t>per 100,000 population across different U.S. states.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ptos" panose="020B0004020202020204" pitchFamily="34" charset="0"/>
                <a:cs typeface="Times New Roman" panose="02020603050405020304" pitchFamily="18" charset="0"/>
              </a:rPr>
              <a:t>X-axis represents the sum of crime rate per 100,000 people.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ptos" panose="020B0004020202020204" pitchFamily="34" charset="0"/>
                <a:cs typeface="Times New Roman" panose="02020603050405020304" pitchFamily="18" charset="0"/>
              </a:rPr>
              <a:t>Y-axis lists the state names.</a:t>
            </a:r>
          </a:p>
          <a:p>
            <a:pPr marL="0" indent="0">
              <a:buNone/>
            </a:pPr>
            <a:endParaRPr lang="en-US" dirty="0"/>
          </a:p>
        </p:txBody>
      </p:sp>
      <p:pic>
        <p:nvPicPr>
          <p:cNvPr id="4" name="Content Placeholder 3" descr="A graph of different colored bars&#10;&#10;AI-generated content may be incorrect.">
            <a:extLst>
              <a:ext uri="{FF2B5EF4-FFF2-40B4-BE49-F238E27FC236}">
                <a16:creationId xmlns:a16="http://schemas.microsoft.com/office/drawing/2014/main" id="{C905211F-2FC9-D1EA-B4AE-5E838D7B7D7A}"/>
              </a:ext>
            </a:extLst>
          </p:cNvPr>
          <p:cNvPicPr>
            <a:picLocks noChangeAspect="1"/>
          </p:cNvPicPr>
          <p:nvPr/>
        </p:nvPicPr>
        <p:blipFill>
          <a:blip r:embed="rId2"/>
          <a:stretch>
            <a:fillRect/>
          </a:stretch>
        </p:blipFill>
        <p:spPr>
          <a:xfrm>
            <a:off x="6417733" y="1905370"/>
            <a:ext cx="4637119" cy="3083683"/>
          </a:xfrm>
          <a:prstGeom prst="rect">
            <a:avLst/>
          </a:prstGeom>
        </p:spPr>
      </p:pic>
      <p:sp>
        <p:nvSpPr>
          <p:cNvPr id="6" name="TextBox 5">
            <a:extLst>
              <a:ext uri="{FF2B5EF4-FFF2-40B4-BE49-F238E27FC236}">
                <a16:creationId xmlns:a16="http://schemas.microsoft.com/office/drawing/2014/main" id="{105172E5-6071-88AB-E5C6-9760B5C4D2AF}"/>
              </a:ext>
            </a:extLst>
          </p:cNvPr>
          <p:cNvSpPr txBox="1"/>
          <p:nvPr/>
        </p:nvSpPr>
        <p:spPr>
          <a:xfrm>
            <a:off x="6838681" y="5164429"/>
            <a:ext cx="3067319" cy="538609"/>
          </a:xfrm>
          <a:prstGeom prst="rect">
            <a:avLst/>
          </a:prstGeom>
          <a:noFill/>
        </p:spPr>
        <p:txBody>
          <a:bodyPr wrap="square" rtlCol="0">
            <a:spAutoFit/>
          </a:bodyPr>
          <a:lstStyle/>
          <a:p>
            <a:r>
              <a:rPr lang="en-US" sz="1100" dirty="0"/>
              <a:t>Fig.1 Sum of Crime Rate Per 100k by State Name</a:t>
            </a:r>
          </a:p>
          <a:p>
            <a:endParaRPr lang="en-US" dirty="0"/>
          </a:p>
        </p:txBody>
      </p:sp>
    </p:spTree>
    <p:extLst>
      <p:ext uri="{BB962C8B-B14F-4D97-AF65-F5344CB8AC3E}">
        <p14:creationId xmlns:p14="http://schemas.microsoft.com/office/powerpoint/2010/main" val="343697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F6B4-BA53-7807-86DD-D206F886E3C1}"/>
              </a:ext>
            </a:extLst>
          </p:cNvPr>
          <p:cNvSpPr>
            <a:spLocks noGrp="1"/>
          </p:cNvSpPr>
          <p:nvPr>
            <p:ph type="title"/>
          </p:nvPr>
        </p:nvSpPr>
        <p:spPr/>
        <p:txBody>
          <a:bodyPr>
            <a:normAutofit/>
          </a:bodyPr>
          <a:lstStyle/>
          <a:p>
            <a:r>
              <a:rPr lang="en-US" dirty="0"/>
              <a:t>Visualization - 2</a:t>
            </a:r>
          </a:p>
        </p:txBody>
      </p:sp>
      <p:sp>
        <p:nvSpPr>
          <p:cNvPr id="21" name="Content Placeholder 7">
            <a:extLst>
              <a:ext uri="{FF2B5EF4-FFF2-40B4-BE49-F238E27FC236}">
                <a16:creationId xmlns:a16="http://schemas.microsoft.com/office/drawing/2014/main" id="{BDC5FD3D-F912-2360-313B-99F9F1F5E4E4}"/>
              </a:ext>
            </a:extLst>
          </p:cNvPr>
          <p:cNvSpPr>
            <a:spLocks noGrp="1"/>
          </p:cNvSpPr>
          <p:nvPr>
            <p:ph idx="1"/>
          </p:nvPr>
        </p:nvSpPr>
        <p:spPr>
          <a:xfrm>
            <a:off x="1004553" y="2015735"/>
            <a:ext cx="4609582" cy="3174452"/>
          </a:xfrm>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Aptos" panose="020B0004020202020204" pitchFamily="34" charset="0"/>
              </a:rPr>
              <a:t>Multiple pie charts show </a:t>
            </a:r>
            <a:r>
              <a:rPr kumimoji="0" lang="en-US" altLang="en-US" sz="1500" b="1" i="0" u="none" strike="noStrike" cap="none" normalizeH="0" baseline="0" dirty="0">
                <a:ln>
                  <a:noFill/>
                </a:ln>
                <a:solidFill>
                  <a:schemeClr val="tx1"/>
                </a:solidFill>
                <a:effectLst/>
                <a:latin typeface="Aptos" panose="020B0004020202020204" pitchFamily="34" charset="0"/>
              </a:rPr>
              <a:t>homicide distribution</a:t>
            </a:r>
            <a:r>
              <a:rPr kumimoji="0" lang="en-US" altLang="en-US" sz="1500" b="0" i="0" u="none" strike="noStrike" cap="none" normalizeH="0" baseline="0" dirty="0">
                <a:ln>
                  <a:noFill/>
                </a:ln>
                <a:solidFill>
                  <a:schemeClr val="tx1"/>
                </a:solidFill>
                <a:effectLst/>
                <a:latin typeface="Aptos" panose="020B0004020202020204" pitchFamily="34" charset="0"/>
              </a:rPr>
              <a:t>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500" b="0" i="0" u="none" strike="noStrike" cap="none" normalizeH="0" baseline="0" dirty="0">
                <a:ln>
                  <a:noFill/>
                </a:ln>
                <a:solidFill>
                  <a:schemeClr val="tx1"/>
                </a:solidFill>
                <a:effectLst/>
                <a:latin typeface="Aptos" panose="020B0004020202020204" pitchFamily="34" charset="0"/>
              </a:rPr>
              <a:t>grouped by </a:t>
            </a:r>
            <a:r>
              <a:rPr kumimoji="0" lang="en-US" altLang="en-US" sz="1500" b="1" i="0" u="none" strike="noStrike" cap="none" normalizeH="0" baseline="0" dirty="0">
                <a:ln>
                  <a:noFill/>
                </a:ln>
                <a:solidFill>
                  <a:schemeClr val="tx1"/>
                </a:solidFill>
                <a:effectLst/>
                <a:latin typeface="Aptos" panose="020B0004020202020204" pitchFamily="34" charset="0"/>
              </a:rPr>
              <a:t>robbery category</a:t>
            </a:r>
            <a:r>
              <a:rPr kumimoji="0" lang="en-US" altLang="en-US" sz="1500" b="0" i="0" u="none" strike="noStrike" cap="none" normalizeH="0" baseline="0" dirty="0">
                <a:ln>
                  <a:noFill/>
                </a:ln>
                <a:solidFill>
                  <a:schemeClr val="tx1"/>
                </a:solidFill>
                <a:effectLst/>
                <a:latin typeface="Aptos" panose="020B00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chemeClr val="tx1"/>
                </a:solidFill>
                <a:effectLst/>
                <a:latin typeface="Aptos" panose="020B0004020202020204" pitchFamily="34" charset="0"/>
              </a:rPr>
              <a:t>Each slice represents </a:t>
            </a:r>
            <a:r>
              <a:rPr kumimoji="0" lang="en-US" altLang="en-US" sz="1500" b="1" i="0" u="none" strike="noStrike" cap="none" normalizeH="0" baseline="0" dirty="0">
                <a:ln>
                  <a:noFill/>
                </a:ln>
                <a:solidFill>
                  <a:schemeClr val="tx1"/>
                </a:solidFill>
                <a:effectLst/>
                <a:latin typeface="Aptos" panose="020B0004020202020204" pitchFamily="34" charset="0"/>
              </a:rPr>
              <a:t>motor vehicle theft</a:t>
            </a:r>
            <a:r>
              <a:rPr kumimoji="0" lang="en-US" altLang="en-US" sz="1500" b="0" i="0" u="none" strike="noStrike" cap="none" normalizeH="0" baseline="0" dirty="0">
                <a:ln>
                  <a:noFill/>
                </a:ln>
                <a:solidFill>
                  <a:schemeClr val="tx1"/>
                </a:solidFill>
                <a:effectLst/>
                <a:latin typeface="Aptos" panose="020B0004020202020204" pitchFamily="34" charset="0"/>
              </a:rPr>
              <a:t> counts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500" b="0" i="0" u="none" strike="noStrike" cap="none" normalizeH="0" baseline="0" dirty="0">
                <a:ln>
                  <a:noFill/>
                </a:ln>
                <a:solidFill>
                  <a:schemeClr val="tx1"/>
                </a:solidFill>
                <a:effectLst/>
                <a:latin typeface="Aptos" panose="020B0004020202020204" pitchFamily="34" charset="0"/>
              </a:rPr>
              <a:t>linked to robberies.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Aptos" panose="020B0004020202020204" pitchFamily="34" charset="0"/>
              </a:rPr>
              <a:t>"Other"</a:t>
            </a:r>
            <a:r>
              <a:rPr kumimoji="0" lang="en-US" altLang="en-US" sz="1500" b="0" i="0" u="none" strike="noStrike" cap="none" normalizeH="0" baseline="0" dirty="0">
                <a:ln>
                  <a:noFill/>
                </a:ln>
                <a:solidFill>
                  <a:schemeClr val="tx1"/>
                </a:solidFill>
                <a:effectLst/>
                <a:latin typeface="Aptos" panose="020B0004020202020204" pitchFamily="34" charset="0"/>
              </a:rPr>
              <a:t> section covers smaller, less frequent categories.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ptos" panose="020B0004020202020204" pitchFamily="34" charset="0"/>
              </a:rPr>
              <a:t>Colors</a:t>
            </a:r>
            <a:r>
              <a:rPr kumimoji="0" lang="en-US" altLang="en-US" sz="1500" b="0" i="0" u="none" strike="noStrike" cap="none" normalizeH="0" baseline="0" dirty="0">
                <a:ln>
                  <a:noFill/>
                </a:ln>
                <a:solidFill>
                  <a:schemeClr val="tx1"/>
                </a:solidFill>
                <a:effectLst/>
                <a:latin typeface="Aptos" panose="020B0004020202020204" pitchFamily="34" charset="0"/>
              </a:rPr>
              <a:t> differentiate robbery types (shown in the legend).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ptos" panose="020B0004020202020204" pitchFamily="34" charset="0"/>
              </a:rPr>
              <a:t>Group By</a:t>
            </a:r>
            <a:r>
              <a:rPr kumimoji="0" lang="en-US" altLang="en-US" sz="1500" b="0" i="0" u="none" strike="noStrike" cap="none" normalizeH="0" baseline="0" dirty="0">
                <a:ln>
                  <a:noFill/>
                </a:ln>
                <a:solidFill>
                  <a:schemeClr val="tx1"/>
                </a:solidFill>
                <a:effectLst/>
                <a:latin typeface="Aptos" panose="020B0004020202020204" pitchFamily="34" charset="0"/>
              </a:rPr>
              <a:t>: Robbery, </a:t>
            </a:r>
            <a:r>
              <a:rPr kumimoji="0" lang="en-US" altLang="en-US" sz="1500" b="1" i="0" u="none" strike="noStrike" cap="none" normalizeH="0" baseline="0" dirty="0">
                <a:ln>
                  <a:noFill/>
                </a:ln>
                <a:solidFill>
                  <a:schemeClr val="tx1"/>
                </a:solidFill>
                <a:effectLst/>
                <a:latin typeface="Aptos" panose="020B0004020202020204" pitchFamily="34" charset="0"/>
              </a:rPr>
              <a:t>Size</a:t>
            </a:r>
            <a:r>
              <a:rPr kumimoji="0" lang="en-US" altLang="en-US" sz="1500" b="0" i="0" u="none" strike="noStrike" cap="none" normalizeH="0" baseline="0" dirty="0">
                <a:ln>
                  <a:noFill/>
                </a:ln>
                <a:solidFill>
                  <a:schemeClr val="tx1"/>
                </a:solidFill>
                <a:effectLst/>
                <a:latin typeface="Aptos" panose="020B0004020202020204" pitchFamily="34" charset="0"/>
              </a:rPr>
              <a:t>: Total Homicides.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500" b="0" i="0" u="none" strike="noStrike" cap="none" normalizeH="0" baseline="0" dirty="0">
                <a:ln>
                  <a:noFill/>
                </a:ln>
                <a:solidFill>
                  <a:schemeClr val="tx1"/>
                </a:solidFill>
                <a:effectLst/>
                <a:latin typeface="Aptos" panose="020B0004020202020204" pitchFamily="34" charset="0"/>
              </a:rPr>
              <a:t>Helps analyze </a:t>
            </a:r>
            <a:r>
              <a:rPr kumimoji="0" lang="en-US" altLang="en-US" sz="1500" b="1" i="0" u="none" strike="noStrike" cap="none" normalizeH="0" baseline="0" dirty="0">
                <a:ln>
                  <a:noFill/>
                </a:ln>
                <a:solidFill>
                  <a:schemeClr val="tx1"/>
                </a:solidFill>
                <a:effectLst/>
                <a:latin typeface="Aptos" panose="020B0004020202020204" pitchFamily="34" charset="0"/>
              </a:rPr>
              <a:t>which robbery types</a:t>
            </a:r>
            <a:r>
              <a:rPr kumimoji="0" lang="en-US" altLang="en-US" sz="1500" b="0" i="0" u="none" strike="noStrike" cap="none" normalizeH="0" baseline="0" dirty="0">
                <a:ln>
                  <a:noFill/>
                </a:ln>
                <a:solidFill>
                  <a:schemeClr val="tx1"/>
                </a:solidFill>
                <a:effectLst/>
                <a:latin typeface="Aptos" panose="020B0004020202020204" pitchFamily="34" charset="0"/>
              </a:rPr>
              <a:t> are associated with </a:t>
            </a:r>
            <a:r>
              <a:rPr kumimoji="0" lang="en-US" altLang="en-US" sz="1500" b="1" i="0" u="none" strike="noStrike" cap="none" normalizeH="0" baseline="0" dirty="0">
                <a:ln>
                  <a:noFill/>
                </a:ln>
                <a:solidFill>
                  <a:schemeClr val="tx1"/>
                </a:solidFill>
                <a:effectLst/>
                <a:latin typeface="Aptos" panose="020B0004020202020204" pitchFamily="34" charset="0"/>
              </a:rPr>
              <a:t>higher homicide counts</a:t>
            </a:r>
            <a:r>
              <a:rPr kumimoji="0" lang="en-US" altLang="en-US" sz="2000" b="0" i="0" u="none" strike="noStrike" cap="none" normalizeH="0" baseline="0" dirty="0">
                <a:ln>
                  <a:noFill/>
                </a:ln>
                <a:solidFill>
                  <a:schemeClr val="tx1"/>
                </a:solidFill>
                <a:effectLst/>
                <a:latin typeface="Aptos" panose="020B0004020202020204" pitchFamily="34" charset="0"/>
              </a:rPr>
              <a:t>.</a:t>
            </a:r>
          </a:p>
          <a:p>
            <a:endParaRPr lang="en-US" dirty="0"/>
          </a:p>
        </p:txBody>
      </p:sp>
      <p:pic>
        <p:nvPicPr>
          <p:cNvPr id="4" name="Content Placeholder 3" descr="A screenshot of a graph&#10;&#10;AI-generated content may be incorrect.">
            <a:extLst>
              <a:ext uri="{FF2B5EF4-FFF2-40B4-BE49-F238E27FC236}">
                <a16:creationId xmlns:a16="http://schemas.microsoft.com/office/drawing/2014/main" id="{75E86E8E-6AA3-C662-E102-6652565338EB}"/>
              </a:ext>
            </a:extLst>
          </p:cNvPr>
          <p:cNvPicPr>
            <a:picLocks noChangeAspect="1"/>
          </p:cNvPicPr>
          <p:nvPr/>
        </p:nvPicPr>
        <p:blipFill>
          <a:blip r:embed="rId2"/>
          <a:stretch>
            <a:fillRect/>
          </a:stretch>
        </p:blipFill>
        <p:spPr>
          <a:xfrm>
            <a:off x="6094411" y="2079293"/>
            <a:ext cx="4643127" cy="3110893"/>
          </a:xfrm>
          <a:prstGeom prst="rect">
            <a:avLst/>
          </a:prstGeom>
        </p:spPr>
      </p:pic>
      <p:sp>
        <p:nvSpPr>
          <p:cNvPr id="5" name="TextBox 4">
            <a:extLst>
              <a:ext uri="{FF2B5EF4-FFF2-40B4-BE49-F238E27FC236}">
                <a16:creationId xmlns:a16="http://schemas.microsoft.com/office/drawing/2014/main" id="{44EE3B36-1E53-BD2B-C897-B7BA492EC7EA}"/>
              </a:ext>
            </a:extLst>
          </p:cNvPr>
          <p:cNvSpPr txBox="1"/>
          <p:nvPr/>
        </p:nvSpPr>
        <p:spPr>
          <a:xfrm>
            <a:off x="6259133" y="5352170"/>
            <a:ext cx="4127514" cy="538609"/>
          </a:xfrm>
          <a:prstGeom prst="rect">
            <a:avLst/>
          </a:prstGeom>
          <a:noFill/>
        </p:spPr>
        <p:txBody>
          <a:bodyPr wrap="square" rtlCol="0">
            <a:spAutoFit/>
          </a:bodyPr>
          <a:lstStyle/>
          <a:p>
            <a:r>
              <a:rPr lang="en-US" sz="1100" dirty="0"/>
              <a:t>Fig.2 Analysis of Homicide Counts Grouped by Robbery Types</a:t>
            </a:r>
          </a:p>
          <a:p>
            <a:endParaRPr lang="en-US" dirty="0"/>
          </a:p>
        </p:txBody>
      </p:sp>
    </p:spTree>
    <p:extLst>
      <p:ext uri="{BB962C8B-B14F-4D97-AF65-F5344CB8AC3E}">
        <p14:creationId xmlns:p14="http://schemas.microsoft.com/office/powerpoint/2010/main" val="183772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9E16-48EF-04FB-E529-75965A9988F4}"/>
              </a:ext>
            </a:extLst>
          </p:cNvPr>
          <p:cNvSpPr>
            <a:spLocks noGrp="1"/>
          </p:cNvSpPr>
          <p:nvPr>
            <p:ph type="title"/>
          </p:nvPr>
        </p:nvSpPr>
        <p:spPr/>
        <p:txBody>
          <a:bodyPr>
            <a:normAutofit/>
          </a:bodyPr>
          <a:lstStyle/>
          <a:p>
            <a:r>
              <a:rPr lang="en-US" dirty="0" err="1"/>
              <a:t>Visulization</a:t>
            </a:r>
            <a:r>
              <a:rPr lang="en-US" dirty="0"/>
              <a:t> - 3</a:t>
            </a:r>
          </a:p>
        </p:txBody>
      </p:sp>
      <p:sp>
        <p:nvSpPr>
          <p:cNvPr id="15" name="Content Placeholder 7">
            <a:extLst>
              <a:ext uri="{FF2B5EF4-FFF2-40B4-BE49-F238E27FC236}">
                <a16:creationId xmlns:a16="http://schemas.microsoft.com/office/drawing/2014/main" id="{B7F8DA4D-8440-B917-A7E0-DEF83B892C82}"/>
              </a:ext>
            </a:extLst>
          </p:cNvPr>
          <p:cNvSpPr>
            <a:spLocks noGrp="1"/>
          </p:cNvSpPr>
          <p:nvPr>
            <p:ph idx="1"/>
          </p:nvPr>
        </p:nvSpPr>
        <p:spPr>
          <a:xfrm>
            <a:off x="1451579" y="2015734"/>
            <a:ext cx="5622284" cy="3450613"/>
          </a:xfrm>
        </p:spPr>
        <p:txBody>
          <a:bodyPr>
            <a:normAutofit fontScale="70000" lnSpcReduction="20000"/>
          </a:bodyPr>
          <a:lstStyle/>
          <a:p>
            <a:pPr>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The visualization is a heatmap showing the number of crime records for each U.S. state across different years.</a:t>
            </a:r>
          </a:p>
          <a:p>
            <a:pPr>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X-axis represents the year (from 1960 to 2024).</a:t>
            </a:r>
          </a:p>
          <a:p>
            <a:pPr>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Y-axis lists the state names alphabetically.</a:t>
            </a:r>
          </a:p>
          <a:p>
            <a:pPr>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The color intensity indicates the count of records — darker blue shades represent higher record counts.</a:t>
            </a:r>
          </a:p>
          <a:p>
            <a:pPr>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States like North Carolina, California, and Florida show consistent high data counts across many years.</a:t>
            </a:r>
          </a:p>
          <a:p>
            <a:pPr>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A tooltip (example: North Carolina, 1999, Count 88) displays detailed values when hovering over a specific cell.</a:t>
            </a:r>
          </a:p>
          <a:p>
            <a:pPr>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Data density patterns help identify states and years with more crime reporting or better data availability</a:t>
            </a:r>
            <a:endParaRPr lang="en-US" dirty="0"/>
          </a:p>
        </p:txBody>
      </p:sp>
      <p:pic>
        <p:nvPicPr>
          <p:cNvPr id="4" name="Content Placeholder 3" descr="A screenshot of a calendar&#10;&#10;AI-generated content may be incorrect.">
            <a:extLst>
              <a:ext uri="{FF2B5EF4-FFF2-40B4-BE49-F238E27FC236}">
                <a16:creationId xmlns:a16="http://schemas.microsoft.com/office/drawing/2014/main" id="{18D18A4D-A51B-594C-6995-4D31F85A44E5}"/>
              </a:ext>
            </a:extLst>
          </p:cNvPr>
          <p:cNvPicPr>
            <a:picLocks noChangeAspect="1"/>
          </p:cNvPicPr>
          <p:nvPr/>
        </p:nvPicPr>
        <p:blipFill>
          <a:blip r:embed="rId2"/>
          <a:stretch>
            <a:fillRect/>
          </a:stretch>
        </p:blipFill>
        <p:spPr>
          <a:xfrm>
            <a:off x="7554139" y="2568302"/>
            <a:ext cx="3714875" cy="2488964"/>
          </a:xfrm>
          <a:prstGeom prst="rect">
            <a:avLst/>
          </a:prstGeom>
        </p:spPr>
      </p:pic>
      <p:sp>
        <p:nvSpPr>
          <p:cNvPr id="5" name="TextBox 4">
            <a:extLst>
              <a:ext uri="{FF2B5EF4-FFF2-40B4-BE49-F238E27FC236}">
                <a16:creationId xmlns:a16="http://schemas.microsoft.com/office/drawing/2014/main" id="{689C8215-C785-FC00-9A8D-F16160D59C65}"/>
              </a:ext>
            </a:extLst>
          </p:cNvPr>
          <p:cNvSpPr txBox="1"/>
          <p:nvPr/>
        </p:nvSpPr>
        <p:spPr>
          <a:xfrm>
            <a:off x="7748954" y="5305161"/>
            <a:ext cx="3520060" cy="538609"/>
          </a:xfrm>
          <a:prstGeom prst="rect">
            <a:avLst/>
          </a:prstGeom>
          <a:noFill/>
        </p:spPr>
        <p:txBody>
          <a:bodyPr wrap="square" rtlCol="0">
            <a:spAutoFit/>
          </a:bodyPr>
          <a:lstStyle/>
          <a:p>
            <a:r>
              <a:rPr lang="en-US" sz="1100" dirty="0"/>
              <a:t>Fig.3Heatmap of Crime Record Counts by State and Year</a:t>
            </a:r>
          </a:p>
          <a:p>
            <a:endParaRPr lang="en-US" dirty="0"/>
          </a:p>
        </p:txBody>
      </p:sp>
    </p:spTree>
    <p:extLst>
      <p:ext uri="{BB962C8B-B14F-4D97-AF65-F5344CB8AC3E}">
        <p14:creationId xmlns:p14="http://schemas.microsoft.com/office/powerpoint/2010/main" val="3999030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6129-2E18-559C-A545-DAFA0F0380FC}"/>
              </a:ext>
            </a:extLst>
          </p:cNvPr>
          <p:cNvSpPr>
            <a:spLocks noGrp="1"/>
          </p:cNvSpPr>
          <p:nvPr>
            <p:ph type="title"/>
          </p:nvPr>
        </p:nvSpPr>
        <p:spPr>
          <a:xfrm>
            <a:off x="1451580" y="804519"/>
            <a:ext cx="4325112" cy="1049235"/>
          </a:xfrm>
        </p:spPr>
        <p:txBody>
          <a:bodyPr>
            <a:normAutofit/>
          </a:bodyPr>
          <a:lstStyle/>
          <a:p>
            <a:r>
              <a:rPr lang="en-US" sz="2800"/>
              <a:t>Visulaization - 4</a:t>
            </a:r>
          </a:p>
        </p:txBody>
      </p:sp>
      <p:sp>
        <p:nvSpPr>
          <p:cNvPr id="8" name="Content Placeholder 7">
            <a:extLst>
              <a:ext uri="{FF2B5EF4-FFF2-40B4-BE49-F238E27FC236}">
                <a16:creationId xmlns:a16="http://schemas.microsoft.com/office/drawing/2014/main" id="{5539BA37-8433-1460-D9FE-561C1A56F9A1}"/>
              </a:ext>
            </a:extLst>
          </p:cNvPr>
          <p:cNvSpPr>
            <a:spLocks noGrp="1"/>
          </p:cNvSpPr>
          <p:nvPr>
            <p:ph idx="1"/>
          </p:nvPr>
        </p:nvSpPr>
        <p:spPr>
          <a:xfrm>
            <a:off x="1451579" y="2015732"/>
            <a:ext cx="4325113" cy="3400329"/>
          </a:xfrm>
        </p:spPr>
        <p:txBody>
          <a:bodyPr>
            <a:normAutofit fontScale="70000" lnSpcReduction="20000"/>
          </a:bodyPr>
          <a:lstStyle/>
          <a:p>
            <a:r>
              <a:rPr lang="en-US" dirty="0">
                <a:latin typeface="Aptos" panose="020B0004020202020204" pitchFamily="34" charset="0"/>
              </a:rPr>
              <a:t>There is a positive correlation between population size and violent crime—larger populations tend to have higher violent crime rates.</a:t>
            </a:r>
          </a:p>
          <a:p>
            <a:r>
              <a:rPr lang="en-US" dirty="0">
                <a:latin typeface="Aptos" panose="020B0004020202020204" pitchFamily="34" charset="0"/>
              </a:rPr>
              <a:t>Clusters (as shown by color) help differentiate crime patterns across different states or regions.</a:t>
            </a:r>
          </a:p>
          <a:p>
            <a:r>
              <a:rPr lang="en-US" dirty="0">
                <a:latin typeface="Aptos" panose="020B0004020202020204" pitchFamily="34" charset="0"/>
              </a:rPr>
              <a:t>A few clusters (larger bubbles) show exceptionally high property crime, indicating high-risk areas with large populations and high total crime counts.</a:t>
            </a:r>
          </a:p>
          <a:p>
            <a:r>
              <a:rPr lang="en-US" dirty="0">
                <a:latin typeface="Aptos" panose="020B0004020202020204" pitchFamily="34" charset="0"/>
              </a:rPr>
              <a:t>Some smaller population areas also show disproportionate violent crime, suggesting localized hotspots that merit deeper analysis.</a:t>
            </a:r>
          </a:p>
          <a:p>
            <a:endParaRPr lang="en-US" dirty="0"/>
          </a:p>
        </p:txBody>
      </p:sp>
      <p:pic>
        <p:nvPicPr>
          <p:cNvPr id="4" name="Content Placeholder 3" descr="A graph with dots and numbers&#10;&#10;AI-generated content may be incorrect.">
            <a:extLst>
              <a:ext uri="{FF2B5EF4-FFF2-40B4-BE49-F238E27FC236}">
                <a16:creationId xmlns:a16="http://schemas.microsoft.com/office/drawing/2014/main" id="{5679475A-07CD-3E01-15AF-50F005BAC362}"/>
              </a:ext>
            </a:extLst>
          </p:cNvPr>
          <p:cNvPicPr>
            <a:picLocks noChangeAspect="1"/>
          </p:cNvPicPr>
          <p:nvPr/>
        </p:nvPicPr>
        <p:blipFill>
          <a:blip r:embed="rId2"/>
          <a:stretch>
            <a:fillRect/>
          </a:stretch>
        </p:blipFill>
        <p:spPr>
          <a:xfrm>
            <a:off x="6417733" y="1911167"/>
            <a:ext cx="4637119" cy="3072089"/>
          </a:xfrm>
          <a:prstGeom prst="rect">
            <a:avLst/>
          </a:prstGeom>
        </p:spPr>
      </p:pic>
      <p:sp>
        <p:nvSpPr>
          <p:cNvPr id="5" name="TextBox 4">
            <a:extLst>
              <a:ext uri="{FF2B5EF4-FFF2-40B4-BE49-F238E27FC236}">
                <a16:creationId xmlns:a16="http://schemas.microsoft.com/office/drawing/2014/main" id="{9910FD21-5D75-FEBE-4025-BE7F86ACEE7C}"/>
              </a:ext>
            </a:extLst>
          </p:cNvPr>
          <p:cNvSpPr txBox="1"/>
          <p:nvPr/>
        </p:nvSpPr>
        <p:spPr>
          <a:xfrm>
            <a:off x="7338646" y="5148975"/>
            <a:ext cx="2368062" cy="430887"/>
          </a:xfrm>
          <a:prstGeom prst="rect">
            <a:avLst/>
          </a:prstGeom>
          <a:noFill/>
        </p:spPr>
        <p:txBody>
          <a:bodyPr wrap="square" rtlCol="0">
            <a:spAutoFit/>
          </a:bodyPr>
          <a:lstStyle/>
          <a:p>
            <a:r>
              <a:rPr lang="en-US" sz="1100" dirty="0"/>
              <a:t>Fig.4 sum of population and violent crimes</a:t>
            </a:r>
          </a:p>
        </p:txBody>
      </p:sp>
    </p:spTree>
    <p:extLst>
      <p:ext uri="{BB962C8B-B14F-4D97-AF65-F5344CB8AC3E}">
        <p14:creationId xmlns:p14="http://schemas.microsoft.com/office/powerpoint/2010/main" val="3719704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59CEC-2BFE-37C4-9EE4-B38F71070C75}"/>
              </a:ext>
            </a:extLst>
          </p:cNvPr>
          <p:cNvSpPr>
            <a:spLocks noGrp="1"/>
          </p:cNvSpPr>
          <p:nvPr>
            <p:ph type="title"/>
          </p:nvPr>
        </p:nvSpPr>
        <p:spPr>
          <a:xfrm>
            <a:off x="1451579" y="804520"/>
            <a:ext cx="9603275" cy="587134"/>
          </a:xfrm>
        </p:spPr>
        <p:txBody>
          <a:bodyPr>
            <a:normAutofit/>
          </a:bodyPr>
          <a:lstStyle/>
          <a:p>
            <a:r>
              <a:rPr lang="en-US" dirty="0"/>
              <a:t>Visualization-5</a:t>
            </a:r>
          </a:p>
        </p:txBody>
      </p:sp>
      <p:sp>
        <p:nvSpPr>
          <p:cNvPr id="21" name="Content Placeholder 7">
            <a:extLst>
              <a:ext uri="{FF2B5EF4-FFF2-40B4-BE49-F238E27FC236}">
                <a16:creationId xmlns:a16="http://schemas.microsoft.com/office/drawing/2014/main" id="{213C9741-1E86-D384-36F2-D2D472069B4E}"/>
              </a:ext>
            </a:extLst>
          </p:cNvPr>
          <p:cNvSpPr>
            <a:spLocks noGrp="1"/>
          </p:cNvSpPr>
          <p:nvPr>
            <p:ph idx="1"/>
          </p:nvPr>
        </p:nvSpPr>
        <p:spPr>
          <a:xfrm>
            <a:off x="1451579" y="2015734"/>
            <a:ext cx="5019559" cy="3450613"/>
          </a:xfrm>
        </p:spPr>
        <p:txBody>
          <a:bodyPr>
            <a:normAutofit fontScale="62500" lnSpcReduction="20000"/>
          </a:bodyPr>
          <a:lstStyle/>
          <a:p>
            <a:pPr algn="l">
              <a:buNone/>
            </a:pPr>
            <a:r>
              <a:rPr lang="en-US" i="0" u="none" strike="noStrike" dirty="0">
                <a:solidFill>
                  <a:srgbClr val="000000"/>
                </a:solidFill>
                <a:effectLst/>
                <a:latin typeface="Aptos" panose="020B0004020202020204" pitchFamily="34" charset="0"/>
              </a:rPr>
              <a:t>Chart Overview</a:t>
            </a:r>
          </a:p>
          <a:p>
            <a:pPr algn="l">
              <a:buFont typeface="Arial" panose="020B0604020202020204" pitchFamily="34" charset="0"/>
              <a:buChar char="•"/>
            </a:pPr>
            <a:r>
              <a:rPr lang="en-US" i="0" u="none" strike="noStrike" dirty="0">
                <a:solidFill>
                  <a:srgbClr val="000000"/>
                </a:solidFill>
                <a:effectLst/>
                <a:latin typeface="Aptos" panose="020B0004020202020204" pitchFamily="34" charset="0"/>
              </a:rPr>
              <a:t>Visualizes total Property Crime and Violent Crime across U.S. states</a:t>
            </a:r>
          </a:p>
          <a:p>
            <a:pPr algn="l">
              <a:buFont typeface="Arial" panose="020B0604020202020204" pitchFamily="34" charset="0"/>
              <a:buChar char="•"/>
            </a:pPr>
            <a:r>
              <a:rPr lang="en-US" i="0" u="none" strike="noStrike" dirty="0">
                <a:solidFill>
                  <a:srgbClr val="000000"/>
                </a:solidFill>
                <a:effectLst/>
                <a:latin typeface="Aptos" panose="020B0004020202020204" pitchFamily="34" charset="0"/>
              </a:rPr>
              <a:t>Box Size: Represents total </a:t>
            </a:r>
            <a:r>
              <a:rPr lang="en-US" i="1" u="none" strike="noStrike" dirty="0">
                <a:solidFill>
                  <a:srgbClr val="000000"/>
                </a:solidFill>
                <a:effectLst/>
                <a:latin typeface="Aptos" panose="020B0004020202020204" pitchFamily="34" charset="0"/>
              </a:rPr>
              <a:t>Property Crime</a:t>
            </a:r>
            <a:endParaRPr lang="en-US" i="0" u="none" strike="noStrike" dirty="0">
              <a:solidFill>
                <a:srgbClr val="000000"/>
              </a:solidFill>
              <a:effectLst/>
              <a:latin typeface="Aptos" panose="020B0004020202020204" pitchFamily="34" charset="0"/>
            </a:endParaRPr>
          </a:p>
          <a:p>
            <a:pPr algn="l">
              <a:buFont typeface="Arial" panose="020B0604020202020204" pitchFamily="34" charset="0"/>
              <a:buChar char="•"/>
            </a:pPr>
            <a:r>
              <a:rPr lang="en-US" i="0" u="none" strike="noStrike" dirty="0">
                <a:solidFill>
                  <a:srgbClr val="000000"/>
                </a:solidFill>
                <a:effectLst/>
                <a:latin typeface="Aptos" panose="020B0004020202020204" pitchFamily="34" charset="0"/>
              </a:rPr>
              <a:t>Box Color: Indicates </a:t>
            </a:r>
            <a:r>
              <a:rPr lang="en-US" i="1" u="none" strike="noStrike" dirty="0">
                <a:solidFill>
                  <a:srgbClr val="000000"/>
                </a:solidFill>
                <a:effectLst/>
                <a:latin typeface="Aptos" panose="020B0004020202020204" pitchFamily="34" charset="0"/>
              </a:rPr>
              <a:t>Violent Crime</a:t>
            </a:r>
            <a:r>
              <a:rPr lang="en-US" i="0" u="none" strike="noStrike" dirty="0">
                <a:solidFill>
                  <a:srgbClr val="000000"/>
                </a:solidFill>
                <a:effectLst/>
                <a:latin typeface="Aptos" panose="020B0004020202020204" pitchFamily="34" charset="0"/>
              </a:rPr>
              <a:t> intensity (darker = higher)</a:t>
            </a:r>
          </a:p>
          <a:p>
            <a:pPr algn="l">
              <a:buNone/>
            </a:pPr>
            <a:r>
              <a:rPr lang="en-US" i="0" u="none" strike="noStrike" dirty="0">
                <a:solidFill>
                  <a:srgbClr val="000000"/>
                </a:solidFill>
                <a:effectLst/>
                <a:latin typeface="Aptos" panose="020B0004020202020204" pitchFamily="34" charset="0"/>
              </a:rPr>
              <a:t>Key Insights</a:t>
            </a:r>
          </a:p>
          <a:p>
            <a:pPr algn="l">
              <a:buFont typeface="Arial" panose="020B0604020202020204" pitchFamily="34" charset="0"/>
              <a:buChar char="•"/>
            </a:pPr>
            <a:r>
              <a:rPr lang="en-US" i="0" u="none" strike="noStrike" dirty="0">
                <a:solidFill>
                  <a:srgbClr val="000000"/>
                </a:solidFill>
                <a:effectLst/>
                <a:latin typeface="Aptos" panose="020B0004020202020204" pitchFamily="34" charset="0"/>
              </a:rPr>
              <a:t>California, Texas, Florida, and New York have the highest property crimes</a:t>
            </a:r>
          </a:p>
          <a:p>
            <a:pPr algn="l">
              <a:buFont typeface="Arial" panose="020B0604020202020204" pitchFamily="34" charset="0"/>
              <a:buChar char="•"/>
            </a:pPr>
            <a:r>
              <a:rPr lang="en-US" i="0" u="none" strike="noStrike" dirty="0">
                <a:solidFill>
                  <a:srgbClr val="000000"/>
                </a:solidFill>
                <a:effectLst/>
                <a:latin typeface="Aptos" panose="020B0004020202020204" pitchFamily="34" charset="0"/>
              </a:rPr>
              <a:t>Darker shades reveal states with high violent crime rates</a:t>
            </a:r>
          </a:p>
          <a:p>
            <a:pPr algn="l">
              <a:buFont typeface="Arial" panose="020B0604020202020204" pitchFamily="34" charset="0"/>
              <a:buChar char="•"/>
            </a:pPr>
            <a:r>
              <a:rPr lang="en-US" i="0" u="none" strike="noStrike" dirty="0">
                <a:solidFill>
                  <a:srgbClr val="000000"/>
                </a:solidFill>
                <a:effectLst/>
                <a:latin typeface="Aptos" panose="020B0004020202020204" pitchFamily="34" charset="0"/>
              </a:rPr>
              <a:t>Smaller states like Kentucky, Utah show lower crime volumes</a:t>
            </a:r>
          </a:p>
          <a:p>
            <a:pPr algn="l">
              <a:buFont typeface="Arial" panose="020B0604020202020204" pitchFamily="34" charset="0"/>
              <a:buChar char="•"/>
            </a:pPr>
            <a:r>
              <a:rPr lang="en-US" i="0" u="none" strike="noStrike" dirty="0">
                <a:solidFill>
                  <a:srgbClr val="000000"/>
                </a:solidFill>
                <a:effectLst/>
                <a:latin typeface="Aptos" panose="020B0004020202020204" pitchFamily="34" charset="0"/>
              </a:rPr>
              <a:t>Balanced comparison of both property and violent crime by state</a:t>
            </a:r>
          </a:p>
          <a:p>
            <a:endParaRPr lang="en-US" dirty="0"/>
          </a:p>
        </p:txBody>
      </p:sp>
      <p:pic>
        <p:nvPicPr>
          <p:cNvPr id="4" name="Content Placeholder 3">
            <a:extLst>
              <a:ext uri="{FF2B5EF4-FFF2-40B4-BE49-F238E27FC236}">
                <a16:creationId xmlns:a16="http://schemas.microsoft.com/office/drawing/2014/main" id="{5A147C3F-E0E0-4567-1E96-7F63E1955790}"/>
              </a:ext>
            </a:extLst>
          </p:cNvPr>
          <p:cNvPicPr>
            <a:picLocks noChangeAspect="1"/>
          </p:cNvPicPr>
          <p:nvPr/>
        </p:nvPicPr>
        <p:blipFill>
          <a:blip r:embed="rId2"/>
          <a:stretch>
            <a:fillRect/>
          </a:stretch>
        </p:blipFill>
        <p:spPr>
          <a:xfrm>
            <a:off x="6892300" y="2097896"/>
            <a:ext cx="3681413" cy="2438935"/>
          </a:xfrm>
          <a:prstGeom prst="rect">
            <a:avLst/>
          </a:prstGeom>
        </p:spPr>
      </p:pic>
      <p:sp>
        <p:nvSpPr>
          <p:cNvPr id="5" name="TextBox 4">
            <a:extLst>
              <a:ext uri="{FF2B5EF4-FFF2-40B4-BE49-F238E27FC236}">
                <a16:creationId xmlns:a16="http://schemas.microsoft.com/office/drawing/2014/main" id="{C0907D83-D29B-7A21-DA54-01F48602F10B}"/>
              </a:ext>
            </a:extLst>
          </p:cNvPr>
          <p:cNvSpPr txBox="1"/>
          <p:nvPr/>
        </p:nvSpPr>
        <p:spPr>
          <a:xfrm>
            <a:off x="7455877" y="4881489"/>
            <a:ext cx="2170787" cy="261610"/>
          </a:xfrm>
          <a:prstGeom prst="rect">
            <a:avLst/>
          </a:prstGeom>
          <a:noFill/>
        </p:spPr>
        <p:txBody>
          <a:bodyPr wrap="none" rtlCol="0">
            <a:spAutoFit/>
          </a:bodyPr>
          <a:lstStyle/>
          <a:p>
            <a:r>
              <a:rPr lang="en-US" sz="1100" dirty="0"/>
              <a:t>Fig-5 </a:t>
            </a:r>
            <a:r>
              <a:rPr lang="en-US" sz="1100" b="0" i="0" u="none" strike="noStrike" dirty="0">
                <a:solidFill>
                  <a:srgbClr val="000000"/>
                </a:solidFill>
                <a:effectLst/>
                <a:latin typeface="-webkit-standard"/>
              </a:rPr>
              <a:t>State-wise Crime Distribution</a:t>
            </a:r>
            <a:endParaRPr lang="en-US" sz="1100" dirty="0"/>
          </a:p>
        </p:txBody>
      </p:sp>
    </p:spTree>
    <p:extLst>
      <p:ext uri="{BB962C8B-B14F-4D97-AF65-F5344CB8AC3E}">
        <p14:creationId xmlns:p14="http://schemas.microsoft.com/office/powerpoint/2010/main" val="274091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3DC37-3E30-AC9D-5924-D86C7FFE6B86}"/>
              </a:ext>
            </a:extLst>
          </p:cNvPr>
          <p:cNvSpPr>
            <a:spLocks noGrp="1"/>
          </p:cNvSpPr>
          <p:nvPr>
            <p:ph type="title"/>
          </p:nvPr>
        </p:nvSpPr>
        <p:spPr/>
        <p:txBody>
          <a:bodyPr>
            <a:normAutofit/>
          </a:bodyPr>
          <a:lstStyle/>
          <a:p>
            <a:r>
              <a:rPr lang="en-US" dirty="0"/>
              <a:t>Visualization - 5</a:t>
            </a:r>
          </a:p>
        </p:txBody>
      </p:sp>
      <p:sp>
        <p:nvSpPr>
          <p:cNvPr id="8" name="Content Placeholder 7">
            <a:extLst>
              <a:ext uri="{FF2B5EF4-FFF2-40B4-BE49-F238E27FC236}">
                <a16:creationId xmlns:a16="http://schemas.microsoft.com/office/drawing/2014/main" id="{93B3E998-3814-4A72-949E-74ACE8989A03}"/>
              </a:ext>
            </a:extLst>
          </p:cNvPr>
          <p:cNvSpPr>
            <a:spLocks noGrp="1"/>
          </p:cNvSpPr>
          <p:nvPr>
            <p:ph idx="1"/>
          </p:nvPr>
        </p:nvSpPr>
        <p:spPr>
          <a:xfrm>
            <a:off x="1451579" y="2015734"/>
            <a:ext cx="4162555" cy="3450613"/>
          </a:xfrm>
        </p:spPr>
        <p:txBody>
          <a:bodyPr>
            <a:normAutofit/>
          </a:bodyPr>
          <a:lstStyle/>
          <a:p>
            <a:r>
              <a:rPr lang="en-US" sz="1500" b="1" dirty="0">
                <a:latin typeface="Aptos" panose="020B0004020202020204" pitchFamily="34" charset="0"/>
              </a:rPr>
              <a:t>Right-skewed Distribution</a:t>
            </a:r>
            <a:r>
              <a:rPr lang="en-US" sz="1500" dirty="0">
                <a:latin typeface="Aptos" panose="020B0004020202020204" pitchFamily="34" charset="0"/>
              </a:rPr>
              <a:t>: The majority of violent crime records fall in the lower range (between 57 and ~35,000), indicating that most regions have relatively low violent crime counts.</a:t>
            </a:r>
          </a:p>
          <a:p>
            <a:r>
              <a:rPr lang="en-US" sz="1500" b="1" dirty="0">
                <a:latin typeface="Aptos" panose="020B0004020202020204" pitchFamily="34" charset="0"/>
              </a:rPr>
              <a:t>Few High Outliers</a:t>
            </a:r>
            <a:r>
              <a:rPr lang="en-US" sz="1500" dirty="0">
                <a:latin typeface="Aptos" panose="020B0004020202020204" pitchFamily="34" charset="0"/>
              </a:rPr>
              <a:t>: Only a small number of regions exhibit extremely high violent crime values, as shown by the sparse bars on the right side of the histogram.</a:t>
            </a:r>
          </a:p>
          <a:p>
            <a:pPr marL="0" indent="0">
              <a:buNone/>
            </a:pPr>
            <a:endParaRPr lang="en-US" dirty="0"/>
          </a:p>
        </p:txBody>
      </p:sp>
      <p:pic>
        <p:nvPicPr>
          <p:cNvPr id="4" name="Content Placeholder 3" descr="A screenshot of a graph&#10;&#10;AI-generated content may be incorrect.">
            <a:extLst>
              <a:ext uri="{FF2B5EF4-FFF2-40B4-BE49-F238E27FC236}">
                <a16:creationId xmlns:a16="http://schemas.microsoft.com/office/drawing/2014/main" id="{FF2C0DA8-3158-F978-5E95-9CEE371191B5}"/>
              </a:ext>
            </a:extLst>
          </p:cNvPr>
          <p:cNvPicPr>
            <a:picLocks noChangeAspect="1"/>
          </p:cNvPicPr>
          <p:nvPr/>
        </p:nvPicPr>
        <p:blipFill>
          <a:blip r:embed="rId2"/>
          <a:stretch>
            <a:fillRect/>
          </a:stretch>
        </p:blipFill>
        <p:spPr>
          <a:xfrm>
            <a:off x="6577868" y="2097896"/>
            <a:ext cx="4017624" cy="2661674"/>
          </a:xfrm>
          <a:prstGeom prst="rect">
            <a:avLst/>
          </a:prstGeom>
        </p:spPr>
      </p:pic>
      <p:sp>
        <p:nvSpPr>
          <p:cNvPr id="5" name="TextBox 4">
            <a:extLst>
              <a:ext uri="{FF2B5EF4-FFF2-40B4-BE49-F238E27FC236}">
                <a16:creationId xmlns:a16="http://schemas.microsoft.com/office/drawing/2014/main" id="{6D17F88D-ADCF-C507-6C31-21786B1343F0}"/>
              </a:ext>
            </a:extLst>
          </p:cNvPr>
          <p:cNvSpPr txBox="1"/>
          <p:nvPr/>
        </p:nvSpPr>
        <p:spPr>
          <a:xfrm>
            <a:off x="7432431" y="5003712"/>
            <a:ext cx="2590799" cy="261610"/>
          </a:xfrm>
          <a:prstGeom prst="rect">
            <a:avLst/>
          </a:prstGeom>
          <a:noFill/>
        </p:spPr>
        <p:txBody>
          <a:bodyPr wrap="square" rtlCol="0">
            <a:spAutoFit/>
          </a:bodyPr>
          <a:lstStyle/>
          <a:p>
            <a:r>
              <a:rPr lang="en-US" sz="1100" dirty="0"/>
              <a:t>Fig.6 Distribution of violent crimes</a:t>
            </a:r>
          </a:p>
        </p:txBody>
      </p:sp>
    </p:spTree>
    <p:extLst>
      <p:ext uri="{BB962C8B-B14F-4D97-AF65-F5344CB8AC3E}">
        <p14:creationId xmlns:p14="http://schemas.microsoft.com/office/powerpoint/2010/main" val="3313846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9C9E5D43-1ADD-0D98-D25A-8516E66ABA2A}"/>
              </a:ext>
            </a:extLst>
          </p:cNvPr>
          <p:cNvPicPr>
            <a:picLocks noChangeAspect="1"/>
          </p:cNvPicPr>
          <p:nvPr/>
        </p:nvPicPr>
        <p:blipFill>
          <a:blip r:embed="rId2">
            <a:alphaModFix amt="50000"/>
          </a:blip>
          <a:srcRect r="-1" b="15411"/>
          <a:stretch/>
        </p:blipFill>
        <p:spPr>
          <a:xfrm>
            <a:off x="305" y="10"/>
            <a:ext cx="12191695" cy="6857990"/>
          </a:xfrm>
          <a:prstGeom prst="rect">
            <a:avLst/>
          </a:prstGeom>
        </p:spPr>
      </p:pic>
      <p:sp>
        <p:nvSpPr>
          <p:cNvPr id="2" name="Title 1">
            <a:extLst>
              <a:ext uri="{FF2B5EF4-FFF2-40B4-BE49-F238E27FC236}">
                <a16:creationId xmlns:a16="http://schemas.microsoft.com/office/drawing/2014/main" id="{54764D79-7D6C-2C46-51EF-D219C614E9E2}"/>
              </a:ext>
            </a:extLst>
          </p:cNvPr>
          <p:cNvSpPr>
            <a:spLocks noGrp="1"/>
          </p:cNvSpPr>
          <p:nvPr>
            <p:ph type="title"/>
          </p:nvPr>
        </p:nvSpPr>
        <p:spPr>
          <a:xfrm>
            <a:off x="1130271" y="1193800"/>
            <a:ext cx="3193050" cy="4699000"/>
          </a:xfrm>
        </p:spPr>
        <p:txBody>
          <a:bodyPr anchor="ctr">
            <a:normAutofit/>
          </a:bodyPr>
          <a:lstStyle/>
          <a:p>
            <a:r>
              <a:rPr lang="en-US" dirty="0"/>
              <a:t>Pros &amp; cons</a:t>
            </a:r>
          </a:p>
        </p:txBody>
      </p:sp>
      <p:sp>
        <p:nvSpPr>
          <p:cNvPr id="3" name="Content Placeholder 2">
            <a:extLst>
              <a:ext uri="{FF2B5EF4-FFF2-40B4-BE49-F238E27FC236}">
                <a16:creationId xmlns:a16="http://schemas.microsoft.com/office/drawing/2014/main" id="{5903AF7A-085F-09CE-1BBE-A92DBBB951AB}"/>
              </a:ext>
            </a:extLst>
          </p:cNvPr>
          <p:cNvSpPr>
            <a:spLocks noGrp="1"/>
          </p:cNvSpPr>
          <p:nvPr>
            <p:ph idx="1"/>
          </p:nvPr>
        </p:nvSpPr>
        <p:spPr>
          <a:xfrm>
            <a:off x="4976636" y="1193800"/>
            <a:ext cx="6085091" cy="4699000"/>
          </a:xfrm>
        </p:spPr>
        <p:txBody>
          <a:bodyPr anchor="ctr">
            <a:normAutofit/>
          </a:bodyPr>
          <a:lstStyle/>
          <a:p>
            <a:pPr marL="0" indent="0">
              <a:lnSpc>
                <a:spcPct val="110000"/>
              </a:lnSpc>
              <a:buNone/>
            </a:pPr>
            <a:r>
              <a:rPr lang="en-US" sz="1400" dirty="0"/>
              <a:t>Pro’s</a:t>
            </a:r>
          </a:p>
          <a:p>
            <a:pPr>
              <a:lnSpc>
                <a:spcPct val="110000"/>
              </a:lnSpc>
            </a:pPr>
            <a:r>
              <a:rPr lang="en-US" sz="1400" b="1" dirty="0">
                <a:latin typeface="Aptos" panose="020B0004020202020204" pitchFamily="34" charset="0"/>
              </a:rPr>
              <a:t>Scalable Architecture</a:t>
            </a:r>
            <a:r>
              <a:rPr lang="en-US" sz="1400" dirty="0">
                <a:latin typeface="Aptos" panose="020B0004020202020204" pitchFamily="34" charset="0"/>
              </a:rPr>
              <a:t>: Uses Apache Spark and AWS EMR to handle large-scale data (300K+ records over 60 years).</a:t>
            </a:r>
          </a:p>
          <a:p>
            <a:pPr>
              <a:lnSpc>
                <a:spcPct val="110000"/>
              </a:lnSpc>
            </a:pPr>
            <a:r>
              <a:rPr lang="en-US" sz="1400" b="1" dirty="0">
                <a:latin typeface="Aptos" panose="020B0004020202020204" pitchFamily="34" charset="0"/>
              </a:rPr>
              <a:t>Enhanced Insights</a:t>
            </a:r>
            <a:r>
              <a:rPr lang="en-US" sz="1400" dirty="0">
                <a:latin typeface="Aptos" panose="020B0004020202020204" pitchFamily="34" charset="0"/>
              </a:rPr>
              <a:t>: Combines crime data with </a:t>
            </a:r>
            <a:r>
              <a:rPr lang="en-US" sz="1400" b="1" dirty="0">
                <a:latin typeface="Aptos" panose="020B0004020202020204" pitchFamily="34" charset="0"/>
              </a:rPr>
              <a:t>synthetic socioeconomic indicators</a:t>
            </a:r>
            <a:r>
              <a:rPr lang="en-US" sz="1400" dirty="0">
                <a:latin typeface="Aptos" panose="020B0004020202020204" pitchFamily="34" charset="0"/>
              </a:rPr>
              <a:t> for deeper pattern analysis.</a:t>
            </a:r>
          </a:p>
          <a:p>
            <a:pPr>
              <a:lnSpc>
                <a:spcPct val="110000"/>
              </a:lnSpc>
            </a:pPr>
            <a:r>
              <a:rPr lang="en-US" sz="1400" b="1" dirty="0">
                <a:latin typeface="Aptos" panose="020B0004020202020204" pitchFamily="34" charset="0"/>
              </a:rPr>
              <a:t>Effective Clustering</a:t>
            </a:r>
            <a:r>
              <a:rPr lang="en-US" sz="1400" dirty="0">
                <a:latin typeface="Aptos" panose="020B0004020202020204" pitchFamily="34" charset="0"/>
              </a:rPr>
              <a:t>: K-Means algorithm segments data into meaningful crime groups (e.g., High Crime–Low Income zones).</a:t>
            </a:r>
          </a:p>
          <a:p>
            <a:pPr marL="0" indent="0">
              <a:lnSpc>
                <a:spcPct val="110000"/>
              </a:lnSpc>
              <a:buNone/>
            </a:pPr>
            <a:r>
              <a:rPr lang="en-US" sz="1400" dirty="0"/>
              <a:t>Con’s</a:t>
            </a:r>
          </a:p>
          <a:p>
            <a:pPr>
              <a:lnSpc>
                <a:spcPct val="110000"/>
              </a:lnSpc>
            </a:pPr>
            <a:r>
              <a:rPr lang="en-US" sz="1400" b="1" dirty="0"/>
              <a:t>Synthetic Data Risk</a:t>
            </a:r>
            <a:r>
              <a:rPr lang="en-US" sz="1400" dirty="0"/>
              <a:t>: Socioeconomic indicators are synthetically generated, which may introduce bias or reduce accuracy.</a:t>
            </a:r>
          </a:p>
          <a:p>
            <a:pPr>
              <a:lnSpc>
                <a:spcPct val="110000"/>
              </a:lnSpc>
            </a:pPr>
            <a:r>
              <a:rPr lang="en-US" sz="1400" b="1" dirty="0"/>
              <a:t>Lack of Ground Truth</a:t>
            </a:r>
            <a:r>
              <a:rPr lang="en-US" sz="1400" dirty="0"/>
              <a:t>: Unsupervised models lack labeled data, making accuracy evaluation more subjective.</a:t>
            </a:r>
          </a:p>
          <a:p>
            <a:pPr>
              <a:lnSpc>
                <a:spcPct val="110000"/>
              </a:lnSpc>
            </a:pPr>
            <a:r>
              <a:rPr lang="en-US" sz="1400" b="1" dirty="0"/>
              <a:t>Temporal Drift</a:t>
            </a:r>
            <a:r>
              <a:rPr lang="en-US" sz="1400" dirty="0"/>
              <a:t>: Changing definitions and crime-reporting standards over decades introduce inconsistencies.</a:t>
            </a:r>
          </a:p>
          <a:p>
            <a:pPr marL="0" indent="0">
              <a:lnSpc>
                <a:spcPct val="110000"/>
              </a:lnSpc>
              <a:buNone/>
            </a:pPr>
            <a:endParaRPr lang="en-US" sz="1400" dirty="0">
              <a:latin typeface="Aptos" panose="020B0004020202020204" pitchFamily="34" charset="0"/>
            </a:endParaRPr>
          </a:p>
          <a:p>
            <a:pPr marL="0" indent="0">
              <a:lnSpc>
                <a:spcPct val="110000"/>
              </a:lnSpc>
              <a:buNone/>
            </a:pPr>
            <a:endParaRPr lang="en-US" sz="1400" dirty="0"/>
          </a:p>
        </p:txBody>
      </p:sp>
    </p:spTree>
    <p:extLst>
      <p:ext uri="{BB962C8B-B14F-4D97-AF65-F5344CB8AC3E}">
        <p14:creationId xmlns:p14="http://schemas.microsoft.com/office/powerpoint/2010/main" val="245112201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A white and red circular object with a sphere&#10;&#10;AI-generated content may be incorrect.">
            <a:extLst>
              <a:ext uri="{FF2B5EF4-FFF2-40B4-BE49-F238E27FC236}">
                <a16:creationId xmlns:a16="http://schemas.microsoft.com/office/drawing/2014/main" id="{B2913D05-E791-EC77-23C6-930E8807C1F0}"/>
              </a:ext>
            </a:extLst>
          </p:cNvPr>
          <p:cNvPicPr>
            <a:picLocks noChangeAspect="1"/>
          </p:cNvPicPr>
          <p:nvPr/>
        </p:nvPicPr>
        <p:blipFill>
          <a:blip r:embed="rId2"/>
          <a:srcRect l="3372" t="7775" r="4403" b="-1"/>
          <a:stretch/>
        </p:blipFill>
        <p:spPr>
          <a:xfrm>
            <a:off x="2" y="10"/>
            <a:ext cx="12191695" cy="6857990"/>
          </a:xfrm>
          <a:prstGeom prst="rect">
            <a:avLst/>
          </a:prstGeom>
        </p:spPr>
      </p:pic>
      <p:sp>
        <p:nvSpPr>
          <p:cNvPr id="10" name="Rectangle 9">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B53E9C-DBDE-1E93-3157-7D251316DC13}"/>
              </a:ext>
            </a:extLst>
          </p:cNvPr>
          <p:cNvSpPr>
            <a:spLocks noGrp="1"/>
          </p:cNvSpPr>
          <p:nvPr>
            <p:ph type="title"/>
          </p:nvPr>
        </p:nvSpPr>
        <p:spPr>
          <a:xfrm>
            <a:off x="4063421" y="804520"/>
            <a:ext cx="6815731" cy="1049235"/>
          </a:xfrm>
        </p:spPr>
        <p:txBody>
          <a:bodyPr>
            <a:normAutofit/>
          </a:bodyPr>
          <a:lstStyle/>
          <a:p>
            <a:r>
              <a:rPr lang="en-US">
                <a:solidFill>
                  <a:srgbClr val="FFFFFE"/>
                </a:solidFill>
              </a:rPr>
              <a:t>Future work</a:t>
            </a:r>
          </a:p>
        </p:txBody>
      </p:sp>
      <p:cxnSp>
        <p:nvCxnSpPr>
          <p:cNvPr id="12" name="Straight Connector 11">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62A6AD"/>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922C8E3F-B72D-C99F-DABA-E04389D4B7E3}"/>
              </a:ext>
            </a:extLst>
          </p:cNvPr>
          <p:cNvSpPr>
            <a:spLocks noGrp="1"/>
          </p:cNvSpPr>
          <p:nvPr>
            <p:ph idx="1"/>
          </p:nvPr>
        </p:nvSpPr>
        <p:spPr>
          <a:xfrm>
            <a:off x="4063421" y="2015733"/>
            <a:ext cx="6815731" cy="4021267"/>
          </a:xfrm>
        </p:spPr>
        <p:txBody>
          <a:bodyPr>
            <a:normAutofit/>
          </a:bodyPr>
          <a:lstStyle/>
          <a:p>
            <a:pPr marL="0" marR="0">
              <a:lnSpc>
                <a:spcPct val="110000"/>
              </a:lnSpc>
              <a:spcAft>
                <a:spcPts val="800"/>
              </a:spcAft>
              <a:buClr>
                <a:srgbClr val="62A6AD"/>
              </a:buClr>
              <a:buNone/>
            </a:pPr>
            <a:r>
              <a:rPr lang="en-IN" sz="1400" b="1" kern="100">
                <a:solidFill>
                  <a:srgbClr val="FFFFFE"/>
                </a:solidFill>
                <a:effectLst/>
                <a:latin typeface="Aptos" panose="020B0004020202020204" pitchFamily="34" charset="0"/>
                <a:ea typeface="Calibri" panose="020F0502020204030204" pitchFamily="34" charset="0"/>
                <a:cs typeface="Times New Roman" panose="02020603050405020304" pitchFamily="18" charset="0"/>
              </a:rPr>
              <a:t>Real-Time Data Integration:</a:t>
            </a:r>
            <a:endParaRPr lang="en-US" sz="1400" kern="100">
              <a:solidFill>
                <a:srgbClr val="FFFFFE"/>
              </a:solidFill>
              <a:effectLst/>
              <a:latin typeface="Aptos" panose="020B0004020202020204" pitchFamily="34" charset="0"/>
              <a:ea typeface="Calibri" panose="020F0502020204030204" pitchFamily="34" charset="0"/>
              <a:cs typeface="Times New Roman" panose="02020603050405020304" pitchFamily="18" charset="0"/>
            </a:endParaRPr>
          </a:p>
          <a:p>
            <a:pPr marL="0" marR="0">
              <a:lnSpc>
                <a:spcPct val="110000"/>
              </a:lnSpc>
              <a:spcAft>
                <a:spcPts val="800"/>
              </a:spcAft>
              <a:buClr>
                <a:srgbClr val="62A6AD"/>
              </a:buClr>
            </a:pPr>
            <a:r>
              <a:rPr lang="en-IN" sz="1400" kern="100">
                <a:solidFill>
                  <a:srgbClr val="FFFFFE"/>
                </a:solidFill>
                <a:effectLst/>
                <a:latin typeface="Aptos" panose="020B0004020202020204" pitchFamily="34" charset="0"/>
                <a:ea typeface="Calibri" panose="020F0502020204030204" pitchFamily="34" charset="0"/>
                <a:cs typeface="Times New Roman" panose="02020603050405020304" pitchFamily="18" charset="0"/>
              </a:rPr>
              <a:t>While the current system analyses historical data, the addition of real-time crime feeds would render the model far more reactive and relevant. By taking advantage of technologies like Apache Kafka or Spark Streaming, the framework can be adapted to support live crime monitoring. This would allow the authorities to react promptly to emerging trends in crime and enable proactive policing initiatives.</a:t>
            </a:r>
            <a:endParaRPr lang="en-US" sz="1400" kern="100">
              <a:solidFill>
                <a:srgbClr val="FFFFFE"/>
              </a:solidFill>
              <a:effectLst/>
              <a:latin typeface="Aptos" panose="020B0004020202020204" pitchFamily="34" charset="0"/>
              <a:ea typeface="Calibri" panose="020F0502020204030204" pitchFamily="34" charset="0"/>
              <a:cs typeface="Times New Roman" panose="02020603050405020304" pitchFamily="18" charset="0"/>
            </a:endParaRPr>
          </a:p>
          <a:p>
            <a:pPr marL="0" marR="0">
              <a:lnSpc>
                <a:spcPct val="110000"/>
              </a:lnSpc>
              <a:spcAft>
                <a:spcPts val="800"/>
              </a:spcAft>
              <a:buClr>
                <a:srgbClr val="62A6AD"/>
              </a:buClr>
              <a:buNone/>
            </a:pPr>
            <a:r>
              <a:rPr lang="en-IN" sz="1400" b="1" kern="100">
                <a:solidFill>
                  <a:srgbClr val="FFFFFE"/>
                </a:solidFill>
                <a:effectLst/>
                <a:latin typeface="Aptos" panose="020B0004020202020204" pitchFamily="34" charset="0"/>
                <a:ea typeface="Calibri" panose="020F0502020204030204" pitchFamily="34" charset="0"/>
                <a:cs typeface="Times New Roman" panose="02020603050405020304" pitchFamily="18" charset="0"/>
              </a:rPr>
              <a:t>Causal Inference and Policy Simulation:</a:t>
            </a:r>
            <a:endParaRPr lang="en-US" sz="1400" kern="100">
              <a:solidFill>
                <a:srgbClr val="FFFFFE"/>
              </a:solidFill>
              <a:effectLst/>
              <a:latin typeface="Aptos" panose="020B0004020202020204" pitchFamily="34" charset="0"/>
              <a:ea typeface="Calibri" panose="020F0502020204030204" pitchFamily="34" charset="0"/>
              <a:cs typeface="Times New Roman" panose="02020603050405020304" pitchFamily="18" charset="0"/>
            </a:endParaRPr>
          </a:p>
          <a:p>
            <a:pPr marL="0" marR="0">
              <a:lnSpc>
                <a:spcPct val="110000"/>
              </a:lnSpc>
              <a:spcAft>
                <a:spcPts val="800"/>
              </a:spcAft>
              <a:buClr>
                <a:srgbClr val="62A6AD"/>
              </a:buClr>
            </a:pPr>
            <a:r>
              <a:rPr lang="en-IN" sz="1400" kern="100">
                <a:solidFill>
                  <a:srgbClr val="FFFFFE"/>
                </a:solidFill>
                <a:effectLst/>
                <a:latin typeface="Aptos" panose="020B0004020202020204" pitchFamily="34" charset="0"/>
                <a:ea typeface="Calibri" panose="020F0502020204030204" pitchFamily="34" charset="0"/>
                <a:cs typeface="Times New Roman" panose="02020603050405020304" pitchFamily="18" charset="0"/>
              </a:rPr>
              <a:t>Aside from correlation, causal links between socioeconomic variables and crime can be investigated in future research. Causal links can be established using tools such as DoWhy or structural equation modelling. Simulated interventions—e.g., education budget increases or poverty reduction programs—can then be modelled to investigate their potential impact on crime trends.</a:t>
            </a:r>
            <a:endParaRPr lang="en-US" sz="1400" kern="100">
              <a:solidFill>
                <a:srgbClr val="FFFFFE"/>
              </a:solidFill>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10000"/>
              </a:lnSpc>
              <a:buClr>
                <a:srgbClr val="62A6AD"/>
              </a:buClr>
              <a:buNone/>
            </a:pPr>
            <a:endParaRPr lang="en-US" sz="1400">
              <a:solidFill>
                <a:srgbClr val="FFFFFE"/>
              </a:solidFill>
            </a:endParaRPr>
          </a:p>
        </p:txBody>
      </p:sp>
    </p:spTree>
    <p:extLst>
      <p:ext uri="{BB962C8B-B14F-4D97-AF65-F5344CB8AC3E}">
        <p14:creationId xmlns:p14="http://schemas.microsoft.com/office/powerpoint/2010/main" val="3733472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2BD0-91C1-7CAD-1BC1-7112D6ACF748}"/>
              </a:ext>
            </a:extLst>
          </p:cNvPr>
          <p:cNvSpPr>
            <a:spLocks noGrp="1"/>
          </p:cNvSpPr>
          <p:nvPr>
            <p:ph type="title"/>
          </p:nvPr>
        </p:nvSpPr>
        <p:spPr/>
        <p:txBody>
          <a:bodyPr>
            <a:normAutofit/>
          </a:bodyPr>
          <a:lstStyle/>
          <a:p>
            <a:r>
              <a:rPr lang="en-US" dirty="0"/>
              <a:t>CONTENTS</a:t>
            </a:r>
          </a:p>
        </p:txBody>
      </p:sp>
      <p:graphicFrame>
        <p:nvGraphicFramePr>
          <p:cNvPr id="5" name="Content Placeholder 2">
            <a:extLst>
              <a:ext uri="{FF2B5EF4-FFF2-40B4-BE49-F238E27FC236}">
                <a16:creationId xmlns:a16="http://schemas.microsoft.com/office/drawing/2014/main" id="{33769A0C-7724-CECA-2AF9-1BF9087E8F25}"/>
              </a:ext>
            </a:extLst>
          </p:cNvPr>
          <p:cNvGraphicFramePr>
            <a:graphicFrameLocks noGrp="1"/>
          </p:cNvGraphicFramePr>
          <p:nvPr>
            <p:ph idx="1"/>
            <p:extLst>
              <p:ext uri="{D42A27DB-BD31-4B8C-83A1-F6EECF244321}">
                <p14:modId xmlns:p14="http://schemas.microsoft.com/office/powerpoint/2010/main" val="1003853817"/>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8670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85ED-4AD8-D176-CA6E-75C1CBEEF37C}"/>
              </a:ext>
            </a:extLst>
          </p:cNvPr>
          <p:cNvSpPr>
            <a:spLocks noGrp="1"/>
          </p:cNvSpPr>
          <p:nvPr>
            <p:ph type="title"/>
          </p:nvPr>
        </p:nvSpPr>
        <p:spPr>
          <a:xfrm>
            <a:off x="1130271" y="1193800"/>
            <a:ext cx="3193050" cy="4699000"/>
          </a:xfrm>
        </p:spPr>
        <p:txBody>
          <a:bodyPr vert="horz" lIns="91440" tIns="45720" rIns="91440" bIns="45720" rtlCol="0" anchor="ctr">
            <a:normAutofit/>
          </a:bodyPr>
          <a:lstStyle/>
          <a:p>
            <a:r>
              <a:rPr lang="en-US"/>
              <a:t>Thank You!</a:t>
            </a:r>
          </a:p>
        </p:txBody>
      </p:sp>
      <p:pic>
        <p:nvPicPr>
          <p:cNvPr id="5" name="Content Placeholder 4" descr="Handshake between two people">
            <a:extLst>
              <a:ext uri="{FF2B5EF4-FFF2-40B4-BE49-F238E27FC236}">
                <a16:creationId xmlns:a16="http://schemas.microsoft.com/office/drawing/2014/main" id="{B6620485-0449-4581-9875-74C4358BF7FA}"/>
              </a:ext>
            </a:extLst>
          </p:cNvPr>
          <p:cNvPicPr>
            <a:picLocks noGrp="1" noChangeAspect="1"/>
          </p:cNvPicPr>
          <p:nvPr>
            <p:ph sz="half" idx="1"/>
          </p:nvPr>
        </p:nvPicPr>
        <p:blipFill>
          <a:blip r:embed="rId3">
            <a:alphaModFix amt="50000"/>
          </a:blip>
          <a:srcRect t="18224" r="-1" b="6773"/>
          <a:stretch/>
        </p:blipFill>
        <p:spPr>
          <a:xfrm>
            <a:off x="305" y="10"/>
            <a:ext cx="12191695" cy="6857990"/>
          </a:xfrm>
          <a:prstGeom prst="rect">
            <a:avLst/>
          </a:prstGeom>
        </p:spPr>
      </p:pic>
    </p:spTree>
    <p:extLst>
      <p:ext uri="{BB962C8B-B14F-4D97-AF65-F5344CB8AC3E}">
        <p14:creationId xmlns:p14="http://schemas.microsoft.com/office/powerpoint/2010/main" val="335663485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6C30513C-9094-CC37-9027-4FF3C799E9C4}"/>
              </a:ext>
            </a:extLst>
          </p:cNvPr>
          <p:cNvPicPr>
            <a:picLocks noChangeAspect="1"/>
          </p:cNvPicPr>
          <p:nvPr/>
        </p:nvPicPr>
        <p:blipFill>
          <a:blip r:embed="rId2"/>
          <a:srcRect l="9091" t="15412" b="7977"/>
          <a:stretch/>
        </p:blipFill>
        <p:spPr>
          <a:xfrm>
            <a:off x="2" y="10"/>
            <a:ext cx="12191695" cy="6857990"/>
          </a:xfrm>
          <a:prstGeom prst="rect">
            <a:avLst/>
          </a:prstGeom>
        </p:spPr>
      </p:pic>
      <p:sp>
        <p:nvSpPr>
          <p:cNvPr id="10" name="Rectangle 9">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446AE-D9AB-74C2-62DB-E6EF17367652}"/>
              </a:ext>
            </a:extLst>
          </p:cNvPr>
          <p:cNvSpPr>
            <a:spLocks noGrp="1"/>
          </p:cNvSpPr>
          <p:nvPr>
            <p:ph type="title"/>
          </p:nvPr>
        </p:nvSpPr>
        <p:spPr>
          <a:xfrm>
            <a:off x="4063421" y="804520"/>
            <a:ext cx="6815731" cy="1049235"/>
          </a:xfrm>
        </p:spPr>
        <p:txBody>
          <a:bodyPr>
            <a:normAutofit/>
          </a:bodyPr>
          <a:lstStyle/>
          <a:p>
            <a:r>
              <a:rPr lang="en-US">
                <a:solidFill>
                  <a:srgbClr val="FFFFFE"/>
                </a:solidFill>
              </a:rPr>
              <a:t>INTRODUCTION</a:t>
            </a:r>
          </a:p>
        </p:txBody>
      </p:sp>
      <p:cxnSp>
        <p:nvCxnSpPr>
          <p:cNvPr id="12" name="Straight Connector 11">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58A2F8"/>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DB6567D6-739E-D262-C54C-5132A80E6C03}"/>
              </a:ext>
            </a:extLst>
          </p:cNvPr>
          <p:cNvSpPr>
            <a:spLocks noGrp="1"/>
          </p:cNvSpPr>
          <p:nvPr>
            <p:ph idx="1"/>
          </p:nvPr>
        </p:nvSpPr>
        <p:spPr>
          <a:xfrm>
            <a:off x="4063421" y="2015733"/>
            <a:ext cx="6815731" cy="4021267"/>
          </a:xfrm>
        </p:spPr>
        <p:txBody>
          <a:bodyPr>
            <a:normAutofit/>
          </a:bodyPr>
          <a:lstStyle/>
          <a:p>
            <a:pPr>
              <a:lnSpc>
                <a:spcPct val="110000"/>
              </a:lnSpc>
              <a:buClr>
                <a:srgbClr val="58A2F8"/>
              </a:buClr>
            </a:pPr>
            <a:r>
              <a:rPr lang="en-US" sz="1400">
                <a:solidFill>
                  <a:srgbClr val="FFFFFE"/>
                </a:solidFill>
              </a:rPr>
              <a:t>Crime is a complex social, economic, and political issue affecting entire societies.</a:t>
            </a:r>
          </a:p>
          <a:p>
            <a:pPr>
              <a:lnSpc>
                <a:spcPct val="110000"/>
              </a:lnSpc>
              <a:buClr>
                <a:srgbClr val="58A2F8"/>
              </a:buClr>
            </a:pPr>
            <a:r>
              <a:rPr lang="en-US" sz="1400">
                <a:solidFill>
                  <a:srgbClr val="FFFFFE"/>
                </a:solidFill>
              </a:rPr>
              <a:t>Understanding crime patterns and locations helps security agencies plan better defense strategies.</a:t>
            </a:r>
          </a:p>
          <a:p>
            <a:pPr>
              <a:lnSpc>
                <a:spcPct val="110000"/>
              </a:lnSpc>
              <a:buClr>
                <a:srgbClr val="58A2F8"/>
              </a:buClr>
            </a:pPr>
            <a:r>
              <a:rPr lang="en-US" sz="1400">
                <a:solidFill>
                  <a:srgbClr val="FFFFFE"/>
                </a:solidFill>
              </a:rPr>
              <a:t>Traditional crime analysis relies on limited, static statistics and struggles to adapt to socio-economic changes.</a:t>
            </a:r>
          </a:p>
          <a:p>
            <a:pPr>
              <a:lnSpc>
                <a:spcPct val="110000"/>
              </a:lnSpc>
              <a:buClr>
                <a:srgbClr val="58A2F8"/>
              </a:buClr>
            </a:pPr>
            <a:r>
              <a:rPr lang="en-US" sz="1400">
                <a:solidFill>
                  <a:srgbClr val="FFFFFE"/>
                </a:solidFill>
              </a:rPr>
              <a:t>This study analyzes U.S. metropolitan crime distribution from </a:t>
            </a:r>
            <a:r>
              <a:rPr lang="en-US" sz="1400" b="1">
                <a:solidFill>
                  <a:srgbClr val="FFFFFE"/>
                </a:solidFill>
              </a:rPr>
              <a:t>1960 to 2024</a:t>
            </a:r>
            <a:r>
              <a:rPr lang="en-US" sz="1400">
                <a:solidFill>
                  <a:srgbClr val="FFFFFE"/>
                </a:solidFill>
              </a:rPr>
              <a:t>.</a:t>
            </a:r>
          </a:p>
          <a:p>
            <a:pPr>
              <a:lnSpc>
                <a:spcPct val="110000"/>
              </a:lnSpc>
              <a:buClr>
                <a:srgbClr val="58A2F8"/>
              </a:buClr>
            </a:pPr>
            <a:r>
              <a:rPr lang="en-US" sz="1400">
                <a:solidFill>
                  <a:srgbClr val="FFFFFE"/>
                </a:solidFill>
              </a:rPr>
              <a:t>It explores relationships between crime and </a:t>
            </a:r>
            <a:r>
              <a:rPr lang="en-US" sz="1400" b="1">
                <a:solidFill>
                  <a:srgbClr val="FFFFFE"/>
                </a:solidFill>
              </a:rPr>
              <a:t>poverty, employment, education</a:t>
            </a:r>
            <a:r>
              <a:rPr lang="en-US" sz="1400">
                <a:solidFill>
                  <a:srgbClr val="FFFFFE"/>
                </a:solidFill>
              </a:rPr>
              <a:t>, and </a:t>
            </a:r>
            <a:r>
              <a:rPr lang="en-US" sz="1400" b="1">
                <a:solidFill>
                  <a:srgbClr val="FFFFFE"/>
                </a:solidFill>
              </a:rPr>
              <a:t>income</a:t>
            </a:r>
            <a:r>
              <a:rPr lang="en-US" sz="1400">
                <a:solidFill>
                  <a:srgbClr val="FFFFFE"/>
                </a:solidFill>
              </a:rPr>
              <a:t> levels.</a:t>
            </a:r>
          </a:p>
          <a:p>
            <a:pPr>
              <a:lnSpc>
                <a:spcPct val="110000"/>
              </a:lnSpc>
              <a:buClr>
                <a:srgbClr val="58A2F8"/>
              </a:buClr>
            </a:pPr>
            <a:r>
              <a:rPr lang="en-US" sz="1400">
                <a:solidFill>
                  <a:srgbClr val="FFFFFE"/>
                </a:solidFill>
              </a:rPr>
              <a:t>The project moves beyond basic crime databases to uncover long-term drivers of crime in various states.</a:t>
            </a:r>
          </a:p>
          <a:p>
            <a:pPr>
              <a:lnSpc>
                <a:spcPct val="110000"/>
              </a:lnSpc>
              <a:buClr>
                <a:srgbClr val="58A2F8"/>
              </a:buClr>
            </a:pPr>
            <a:r>
              <a:rPr lang="en-US" sz="1400">
                <a:solidFill>
                  <a:srgbClr val="FFFFFE"/>
                </a:solidFill>
              </a:rPr>
              <a:t>Goal: Use </a:t>
            </a:r>
            <a:r>
              <a:rPr lang="en-US" sz="1400" b="1">
                <a:solidFill>
                  <a:srgbClr val="FFFFFE"/>
                </a:solidFill>
              </a:rPr>
              <a:t>data analytics</a:t>
            </a:r>
            <a:r>
              <a:rPr lang="en-US" sz="1400">
                <a:solidFill>
                  <a:srgbClr val="FFFFFE"/>
                </a:solidFill>
              </a:rPr>
              <a:t> to enhance crime prevention and build </a:t>
            </a:r>
            <a:r>
              <a:rPr lang="en-US" sz="1400" b="1">
                <a:solidFill>
                  <a:srgbClr val="FFFFFE"/>
                </a:solidFill>
              </a:rPr>
              <a:t>safer, more resilient communities</a:t>
            </a:r>
            <a:r>
              <a:rPr lang="en-US" sz="1400">
                <a:solidFill>
                  <a:srgbClr val="FFFFFE"/>
                </a:solidFill>
              </a:rPr>
              <a:t>.</a:t>
            </a:r>
          </a:p>
          <a:p>
            <a:pPr>
              <a:lnSpc>
                <a:spcPct val="110000"/>
              </a:lnSpc>
              <a:buClr>
                <a:srgbClr val="58A2F8"/>
              </a:buClr>
            </a:pPr>
            <a:endParaRPr lang="en-US" sz="1400">
              <a:solidFill>
                <a:srgbClr val="FFFFFE"/>
              </a:solidFill>
            </a:endParaRPr>
          </a:p>
        </p:txBody>
      </p:sp>
    </p:spTree>
    <p:extLst>
      <p:ext uri="{BB962C8B-B14F-4D97-AF65-F5344CB8AC3E}">
        <p14:creationId xmlns:p14="http://schemas.microsoft.com/office/powerpoint/2010/main" val="770296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A group of people discussing something&#10;&#10;AI-generated content may be incorrect.">
            <a:extLst>
              <a:ext uri="{FF2B5EF4-FFF2-40B4-BE49-F238E27FC236}">
                <a16:creationId xmlns:a16="http://schemas.microsoft.com/office/drawing/2014/main" id="{043629F0-69B4-B1A1-2666-09003C1A86DF}"/>
              </a:ext>
            </a:extLst>
          </p:cNvPr>
          <p:cNvPicPr>
            <a:picLocks noChangeAspect="1"/>
          </p:cNvPicPr>
          <p:nvPr/>
        </p:nvPicPr>
        <p:blipFill>
          <a:blip r:embed="rId2"/>
          <a:srcRect l="9093" t="9091"/>
          <a:stretch/>
        </p:blipFill>
        <p:spPr>
          <a:xfrm>
            <a:off x="2" y="10"/>
            <a:ext cx="12191695" cy="6857990"/>
          </a:xfrm>
          <a:prstGeom prst="rect">
            <a:avLst/>
          </a:prstGeom>
        </p:spPr>
      </p:pic>
      <p:sp>
        <p:nvSpPr>
          <p:cNvPr id="10" name="Rectangle 9">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28004-B193-7992-441D-DC81287535B1}"/>
              </a:ext>
            </a:extLst>
          </p:cNvPr>
          <p:cNvSpPr>
            <a:spLocks noGrp="1"/>
          </p:cNvSpPr>
          <p:nvPr>
            <p:ph type="title"/>
          </p:nvPr>
        </p:nvSpPr>
        <p:spPr>
          <a:xfrm>
            <a:off x="4063421" y="804520"/>
            <a:ext cx="6815731" cy="1049235"/>
          </a:xfrm>
        </p:spPr>
        <p:txBody>
          <a:bodyPr>
            <a:normAutofit/>
          </a:bodyPr>
          <a:lstStyle/>
          <a:p>
            <a:r>
              <a:rPr lang="en-US">
                <a:solidFill>
                  <a:srgbClr val="FFFFFE"/>
                </a:solidFill>
              </a:rPr>
              <a:t>PROBLEM STATEMENT</a:t>
            </a:r>
          </a:p>
        </p:txBody>
      </p:sp>
      <p:cxnSp>
        <p:nvCxnSpPr>
          <p:cNvPr id="12" name="Straight Connector 11">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A47164"/>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6DEE9B6C-E9EE-FDC8-3AE1-5690B584BFE5}"/>
              </a:ext>
            </a:extLst>
          </p:cNvPr>
          <p:cNvSpPr>
            <a:spLocks noGrp="1"/>
          </p:cNvSpPr>
          <p:nvPr>
            <p:ph idx="1"/>
          </p:nvPr>
        </p:nvSpPr>
        <p:spPr>
          <a:xfrm>
            <a:off x="4063421" y="2015733"/>
            <a:ext cx="6815731" cy="4021267"/>
          </a:xfrm>
        </p:spPr>
        <p:txBody>
          <a:bodyPr>
            <a:normAutofit/>
          </a:bodyPr>
          <a:lstStyle/>
          <a:p>
            <a:pPr>
              <a:lnSpc>
                <a:spcPct val="110000"/>
              </a:lnSpc>
              <a:buClr>
                <a:srgbClr val="A47164"/>
              </a:buClr>
            </a:pPr>
            <a:r>
              <a:rPr lang="en-US" sz="1600" b="1" i="0" u="none" strike="noStrike">
                <a:solidFill>
                  <a:srgbClr val="FFFFFE"/>
                </a:solidFill>
                <a:effectLst/>
              </a:rPr>
              <a:t>Problem Statement 1:</a:t>
            </a:r>
            <a:br>
              <a:rPr lang="en-US" sz="1600">
                <a:solidFill>
                  <a:srgbClr val="FFFFFE"/>
                </a:solidFill>
              </a:rPr>
            </a:br>
            <a:r>
              <a:rPr lang="en-US" sz="1600" b="0" i="0" u="none" strike="noStrike">
                <a:solidFill>
                  <a:srgbClr val="FFFFFE"/>
                </a:solidFill>
                <a:effectLst/>
                <a:latin typeface="-webkit-standard"/>
              </a:rPr>
              <a:t>Traditional crime analysis methods rely on limited statistical tools and fixed crime reports, which are insufficient for capturing the evolving patterns of criminal activity influenced by socio-economic changes over time. There is a need for dynamic models that integrate both crime statistics and synthetic socioeconomic indicators to uncover hidden crime patterns.</a:t>
            </a:r>
          </a:p>
          <a:p>
            <a:pPr>
              <a:lnSpc>
                <a:spcPct val="110000"/>
              </a:lnSpc>
              <a:buClr>
                <a:srgbClr val="A47164"/>
              </a:buClr>
            </a:pPr>
            <a:r>
              <a:rPr lang="en-US" sz="1600" b="1" i="0" u="none" strike="noStrike">
                <a:solidFill>
                  <a:srgbClr val="FFFFFE"/>
                </a:solidFill>
                <a:effectLst/>
              </a:rPr>
              <a:t>Problem Statement 2:</a:t>
            </a:r>
            <a:br>
              <a:rPr lang="en-US" sz="1600">
                <a:solidFill>
                  <a:srgbClr val="FFFFFE"/>
                </a:solidFill>
              </a:rPr>
            </a:br>
            <a:r>
              <a:rPr lang="en-US" sz="1600" b="0" i="0" u="none" strike="noStrike">
                <a:solidFill>
                  <a:srgbClr val="FFFFFE"/>
                </a:solidFill>
                <a:effectLst/>
                <a:latin typeface="-webkit-standard"/>
              </a:rPr>
              <a:t>Current crime databases lack the capability to perform meaningful spatiotemporal analysis across decades and regions. This hinders law enforcement and urban planners from identifying long-term crime trends and allocating resources effectively. A scalable analytical system is required to process large-scale historical crime data and generate actionable insights.</a:t>
            </a:r>
            <a:endParaRPr lang="en-US" sz="1600">
              <a:solidFill>
                <a:srgbClr val="FFFFFE"/>
              </a:solidFill>
            </a:endParaRPr>
          </a:p>
        </p:txBody>
      </p:sp>
    </p:spTree>
    <p:extLst>
      <p:ext uri="{BB962C8B-B14F-4D97-AF65-F5344CB8AC3E}">
        <p14:creationId xmlns:p14="http://schemas.microsoft.com/office/powerpoint/2010/main" val="4264168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05E3-F6B9-B7B4-92CA-5CE5B780C4C8}"/>
              </a:ext>
            </a:extLst>
          </p:cNvPr>
          <p:cNvSpPr>
            <a:spLocks noGrp="1"/>
          </p:cNvSpPr>
          <p:nvPr>
            <p:ph type="title"/>
          </p:nvPr>
        </p:nvSpPr>
        <p:spPr>
          <a:xfrm>
            <a:off x="1451579" y="804519"/>
            <a:ext cx="9603275" cy="496743"/>
          </a:xfrm>
        </p:spPr>
        <p:txBody>
          <a:bodyPr>
            <a:normAutofit fontScale="90000"/>
          </a:bodyPr>
          <a:lstStyle/>
          <a:p>
            <a:r>
              <a:rPr lang="en-US" dirty="0"/>
              <a:t>Dataset description</a:t>
            </a:r>
          </a:p>
        </p:txBody>
      </p:sp>
      <p:sp>
        <p:nvSpPr>
          <p:cNvPr id="8" name="Content Placeholder 7">
            <a:extLst>
              <a:ext uri="{FF2B5EF4-FFF2-40B4-BE49-F238E27FC236}">
                <a16:creationId xmlns:a16="http://schemas.microsoft.com/office/drawing/2014/main" id="{08D36609-E975-3A52-D95C-E9487F4D8F5A}"/>
              </a:ext>
            </a:extLst>
          </p:cNvPr>
          <p:cNvSpPr>
            <a:spLocks noGrp="1"/>
          </p:cNvSpPr>
          <p:nvPr>
            <p:ph idx="1"/>
          </p:nvPr>
        </p:nvSpPr>
        <p:spPr>
          <a:xfrm>
            <a:off x="984738" y="2015734"/>
            <a:ext cx="6089125" cy="4037747"/>
          </a:xfrm>
        </p:spPr>
        <p:txBody>
          <a:bodyPr>
            <a:normAutofit/>
          </a:bodyPr>
          <a:lstStyle/>
          <a:p>
            <a:r>
              <a:rPr lang="en-US" i="0" u="none" strike="noStrike" dirty="0">
                <a:solidFill>
                  <a:srgbClr val="000000"/>
                </a:solidFill>
                <a:effectLst/>
                <a:latin typeface="Aptos" panose="020B0004020202020204" pitchFamily="34" charset="0"/>
              </a:rPr>
              <a:t>This dataset compiles historical crime statistics across U.S. states from 1960 to 2024, combining demographic, geographic, and criminal offense data. It serves as a foundation for temporal and spatial crime pattern analysis, often used in predictive modeling and clustering task</a:t>
            </a:r>
            <a:r>
              <a:rPr lang="en-US" b="0" i="0" u="none" strike="noStrike" dirty="0">
                <a:solidFill>
                  <a:srgbClr val="000000"/>
                </a:solidFill>
                <a:effectLst/>
                <a:latin typeface="-webkit-standard"/>
              </a:rPr>
              <a:t>.</a:t>
            </a:r>
            <a:endParaRPr lang="en-US" dirty="0">
              <a:solidFill>
                <a:srgbClr val="000000"/>
              </a:solidFill>
              <a:latin typeface="-webkit-standard"/>
            </a:endParaRPr>
          </a:p>
          <a:p>
            <a:pPr marL="0" indent="0">
              <a:buNone/>
            </a:pPr>
            <a:endParaRPr lang="en-US" sz="1200" dirty="0">
              <a:solidFill>
                <a:srgbClr val="000000"/>
              </a:solidFill>
              <a:latin typeface="-webkit-standard"/>
            </a:endParaRPr>
          </a:p>
          <a:p>
            <a:pPr marL="0" indent="0">
              <a:buNone/>
            </a:pPr>
            <a:endParaRPr lang="en-US" sz="1200" b="0" i="0" u="none" strike="noStrike" dirty="0">
              <a:solidFill>
                <a:srgbClr val="000000"/>
              </a:solidFill>
              <a:effectLst/>
              <a:latin typeface="-webkit-standard"/>
            </a:endParaRPr>
          </a:p>
          <a:p>
            <a:pPr marL="0" indent="0">
              <a:buNone/>
            </a:pPr>
            <a:endParaRPr lang="en-US" sz="1200" b="0" i="0" u="none" strike="noStrike" dirty="0">
              <a:solidFill>
                <a:srgbClr val="000000"/>
              </a:solidFill>
              <a:effectLst/>
              <a:latin typeface="-webkit-standard"/>
            </a:endParaRPr>
          </a:p>
        </p:txBody>
      </p:sp>
      <p:pic>
        <p:nvPicPr>
          <p:cNvPr id="4" name="Content Placeholder 3">
            <a:extLst>
              <a:ext uri="{FF2B5EF4-FFF2-40B4-BE49-F238E27FC236}">
                <a16:creationId xmlns:a16="http://schemas.microsoft.com/office/drawing/2014/main" id="{F7B0EB9D-ED5C-7E9A-5A51-F84FA7BC18D0}"/>
              </a:ext>
            </a:extLst>
          </p:cNvPr>
          <p:cNvPicPr>
            <a:picLocks noChangeAspect="1"/>
          </p:cNvPicPr>
          <p:nvPr/>
        </p:nvPicPr>
        <p:blipFill>
          <a:blip r:embed="rId2"/>
          <a:stretch>
            <a:fillRect/>
          </a:stretch>
        </p:blipFill>
        <p:spPr>
          <a:xfrm>
            <a:off x="7554139" y="2307771"/>
            <a:ext cx="3955387" cy="2571001"/>
          </a:xfrm>
          <a:prstGeom prst="rect">
            <a:avLst/>
          </a:prstGeom>
        </p:spPr>
      </p:pic>
      <p:sp>
        <p:nvSpPr>
          <p:cNvPr id="5" name="TextBox 4">
            <a:extLst>
              <a:ext uri="{FF2B5EF4-FFF2-40B4-BE49-F238E27FC236}">
                <a16:creationId xmlns:a16="http://schemas.microsoft.com/office/drawing/2014/main" id="{D1FE58D9-B069-F48F-847B-7A793B001502}"/>
              </a:ext>
            </a:extLst>
          </p:cNvPr>
          <p:cNvSpPr txBox="1"/>
          <p:nvPr/>
        </p:nvSpPr>
        <p:spPr>
          <a:xfrm>
            <a:off x="9202615" y="5050971"/>
            <a:ext cx="738554" cy="276999"/>
          </a:xfrm>
          <a:prstGeom prst="rect">
            <a:avLst/>
          </a:prstGeom>
          <a:noFill/>
        </p:spPr>
        <p:txBody>
          <a:bodyPr wrap="square" rtlCol="0">
            <a:spAutoFit/>
          </a:bodyPr>
          <a:lstStyle/>
          <a:p>
            <a:r>
              <a:rPr lang="en-US" sz="1200" dirty="0"/>
              <a:t>Dataset</a:t>
            </a:r>
          </a:p>
        </p:txBody>
      </p:sp>
    </p:spTree>
    <p:extLst>
      <p:ext uri="{BB962C8B-B14F-4D97-AF65-F5344CB8AC3E}">
        <p14:creationId xmlns:p14="http://schemas.microsoft.com/office/powerpoint/2010/main" val="3109943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5" name="Picture 34">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36">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255AD648-B150-13F6-F87E-22C335FC2B3E}"/>
              </a:ext>
            </a:extLst>
          </p:cNvPr>
          <p:cNvGraphicFramePr>
            <a:graphicFrameLocks noGrp="1"/>
          </p:cNvGraphicFramePr>
          <p:nvPr>
            <p:extLst>
              <p:ext uri="{D42A27DB-BD31-4B8C-83A1-F6EECF244321}">
                <p14:modId xmlns:p14="http://schemas.microsoft.com/office/powerpoint/2010/main" val="844327988"/>
              </p:ext>
            </p:extLst>
          </p:nvPr>
        </p:nvGraphicFramePr>
        <p:xfrm>
          <a:off x="1489196" y="643467"/>
          <a:ext cx="9213609" cy="4873234"/>
        </p:xfrm>
        <a:graphic>
          <a:graphicData uri="http://schemas.openxmlformats.org/drawingml/2006/table">
            <a:tbl>
              <a:tblPr/>
              <a:tblGrid>
                <a:gridCol w="3405217">
                  <a:extLst>
                    <a:ext uri="{9D8B030D-6E8A-4147-A177-3AD203B41FA5}">
                      <a16:colId xmlns:a16="http://schemas.microsoft.com/office/drawing/2014/main" val="1597631551"/>
                    </a:ext>
                  </a:extLst>
                </a:gridCol>
                <a:gridCol w="5808392">
                  <a:extLst>
                    <a:ext uri="{9D8B030D-6E8A-4147-A177-3AD203B41FA5}">
                      <a16:colId xmlns:a16="http://schemas.microsoft.com/office/drawing/2014/main" val="1300799571"/>
                    </a:ext>
                  </a:extLst>
                </a:gridCol>
              </a:tblGrid>
              <a:tr h="256486">
                <a:tc>
                  <a:txBody>
                    <a:bodyPr/>
                    <a:lstStyle/>
                    <a:p>
                      <a:r>
                        <a:rPr lang="en-US" sz="1100" b="1"/>
                        <a:t>Column Name</a:t>
                      </a:r>
                      <a:endParaRPr lang="en-US" sz="1100"/>
                    </a:p>
                  </a:txBody>
                  <a:tcPr marL="42854" marR="42854" marT="21427" marB="21427" anchor="ctr">
                    <a:lnL>
                      <a:noFill/>
                    </a:lnL>
                    <a:lnR>
                      <a:noFill/>
                    </a:lnR>
                    <a:lnT>
                      <a:noFill/>
                    </a:lnT>
                    <a:lnB>
                      <a:noFill/>
                    </a:lnB>
                    <a:noFill/>
                  </a:tcPr>
                </a:tc>
                <a:tc>
                  <a:txBody>
                    <a:bodyPr/>
                    <a:lstStyle/>
                    <a:p>
                      <a:r>
                        <a:rPr lang="en-US" sz="1100" b="1"/>
                        <a:t>Description</a:t>
                      </a:r>
                      <a:endParaRPr lang="en-US" sz="1100"/>
                    </a:p>
                  </a:txBody>
                  <a:tcPr marL="42854" marR="42854" marT="21427" marB="21427" anchor="ctr">
                    <a:lnL>
                      <a:noFill/>
                    </a:lnL>
                    <a:lnR>
                      <a:noFill/>
                    </a:lnR>
                    <a:lnT>
                      <a:noFill/>
                    </a:lnT>
                    <a:lnB>
                      <a:noFill/>
                    </a:lnB>
                    <a:noFill/>
                  </a:tcPr>
                </a:tc>
                <a:extLst>
                  <a:ext uri="{0D108BD9-81ED-4DB2-BD59-A6C34878D82A}">
                    <a16:rowId xmlns:a16="http://schemas.microsoft.com/office/drawing/2014/main" val="3655918919"/>
                  </a:ext>
                </a:extLst>
              </a:tr>
              <a:tr h="256486">
                <a:tc>
                  <a:txBody>
                    <a:bodyPr/>
                    <a:lstStyle/>
                    <a:p>
                      <a:r>
                        <a:rPr lang="en-US" sz="1100"/>
                        <a:t>year</a:t>
                      </a:r>
                    </a:p>
                  </a:txBody>
                  <a:tcPr marL="42854" marR="42854" marT="21427" marB="21427" anchor="ctr">
                    <a:lnL>
                      <a:noFill/>
                    </a:lnL>
                    <a:lnR>
                      <a:noFill/>
                    </a:lnR>
                    <a:lnT>
                      <a:noFill/>
                    </a:lnT>
                    <a:lnB>
                      <a:noFill/>
                    </a:lnB>
                    <a:noFill/>
                  </a:tcPr>
                </a:tc>
                <a:tc>
                  <a:txBody>
                    <a:bodyPr/>
                    <a:lstStyle/>
                    <a:p>
                      <a:r>
                        <a:rPr lang="en-US" sz="1100"/>
                        <a:t>Year in which the crime data was reported</a:t>
                      </a:r>
                    </a:p>
                  </a:txBody>
                  <a:tcPr marL="42854" marR="42854" marT="21427" marB="21427" anchor="ctr">
                    <a:lnL>
                      <a:noFill/>
                    </a:lnL>
                    <a:lnR>
                      <a:noFill/>
                    </a:lnR>
                    <a:lnT>
                      <a:noFill/>
                    </a:lnT>
                    <a:lnB>
                      <a:noFill/>
                    </a:lnB>
                    <a:noFill/>
                  </a:tcPr>
                </a:tc>
                <a:extLst>
                  <a:ext uri="{0D108BD9-81ED-4DB2-BD59-A6C34878D82A}">
                    <a16:rowId xmlns:a16="http://schemas.microsoft.com/office/drawing/2014/main" val="1279941840"/>
                  </a:ext>
                </a:extLst>
              </a:tr>
              <a:tr h="256486">
                <a:tc>
                  <a:txBody>
                    <a:bodyPr/>
                    <a:lstStyle/>
                    <a:p>
                      <a:r>
                        <a:rPr lang="en-US" sz="1100"/>
                        <a:t>state_abbr</a:t>
                      </a:r>
                    </a:p>
                  </a:txBody>
                  <a:tcPr marL="42854" marR="42854" marT="21427" marB="21427" anchor="ctr">
                    <a:lnL>
                      <a:noFill/>
                    </a:lnL>
                    <a:lnR>
                      <a:noFill/>
                    </a:lnR>
                    <a:lnT>
                      <a:noFill/>
                    </a:lnT>
                    <a:lnB>
                      <a:noFill/>
                    </a:lnB>
                    <a:noFill/>
                  </a:tcPr>
                </a:tc>
                <a:tc>
                  <a:txBody>
                    <a:bodyPr/>
                    <a:lstStyle/>
                    <a:p>
                      <a:r>
                        <a:rPr lang="en-US" sz="1100"/>
                        <a:t>Abbreviation of the U.S. state (e.g., CA, TX)</a:t>
                      </a:r>
                    </a:p>
                  </a:txBody>
                  <a:tcPr marL="42854" marR="42854" marT="21427" marB="21427" anchor="ctr">
                    <a:lnL>
                      <a:noFill/>
                    </a:lnL>
                    <a:lnR>
                      <a:noFill/>
                    </a:lnR>
                    <a:lnT>
                      <a:noFill/>
                    </a:lnT>
                    <a:lnB>
                      <a:noFill/>
                    </a:lnB>
                    <a:noFill/>
                  </a:tcPr>
                </a:tc>
                <a:extLst>
                  <a:ext uri="{0D108BD9-81ED-4DB2-BD59-A6C34878D82A}">
                    <a16:rowId xmlns:a16="http://schemas.microsoft.com/office/drawing/2014/main" val="3999638710"/>
                  </a:ext>
                </a:extLst>
              </a:tr>
              <a:tr h="256486">
                <a:tc>
                  <a:txBody>
                    <a:bodyPr/>
                    <a:lstStyle/>
                    <a:p>
                      <a:r>
                        <a:rPr lang="en-US" sz="1100"/>
                        <a:t>state_name</a:t>
                      </a:r>
                    </a:p>
                  </a:txBody>
                  <a:tcPr marL="42854" marR="42854" marT="21427" marB="21427" anchor="ctr">
                    <a:lnL>
                      <a:noFill/>
                    </a:lnL>
                    <a:lnR>
                      <a:noFill/>
                    </a:lnR>
                    <a:lnT>
                      <a:noFill/>
                    </a:lnT>
                    <a:lnB>
                      <a:noFill/>
                    </a:lnB>
                    <a:noFill/>
                  </a:tcPr>
                </a:tc>
                <a:tc>
                  <a:txBody>
                    <a:bodyPr/>
                    <a:lstStyle/>
                    <a:p>
                      <a:r>
                        <a:rPr lang="en-US" sz="1100"/>
                        <a:t>Full name of the U.S. state</a:t>
                      </a:r>
                    </a:p>
                  </a:txBody>
                  <a:tcPr marL="42854" marR="42854" marT="21427" marB="21427" anchor="ctr">
                    <a:lnL>
                      <a:noFill/>
                    </a:lnL>
                    <a:lnR>
                      <a:noFill/>
                    </a:lnR>
                    <a:lnT>
                      <a:noFill/>
                    </a:lnT>
                    <a:lnB>
                      <a:noFill/>
                    </a:lnB>
                    <a:noFill/>
                  </a:tcPr>
                </a:tc>
                <a:extLst>
                  <a:ext uri="{0D108BD9-81ED-4DB2-BD59-A6C34878D82A}">
                    <a16:rowId xmlns:a16="http://schemas.microsoft.com/office/drawing/2014/main" val="1139859244"/>
                  </a:ext>
                </a:extLst>
              </a:tr>
              <a:tr h="256486">
                <a:tc>
                  <a:txBody>
                    <a:bodyPr/>
                    <a:lstStyle/>
                    <a:p>
                      <a:r>
                        <a:rPr lang="en-US" sz="1100"/>
                        <a:t>population</a:t>
                      </a:r>
                    </a:p>
                  </a:txBody>
                  <a:tcPr marL="42854" marR="42854" marT="21427" marB="21427" anchor="ctr">
                    <a:lnL>
                      <a:noFill/>
                    </a:lnL>
                    <a:lnR>
                      <a:noFill/>
                    </a:lnR>
                    <a:lnT>
                      <a:noFill/>
                    </a:lnT>
                    <a:lnB>
                      <a:noFill/>
                    </a:lnB>
                    <a:noFill/>
                  </a:tcPr>
                </a:tc>
                <a:tc>
                  <a:txBody>
                    <a:bodyPr/>
                    <a:lstStyle/>
                    <a:p>
                      <a:r>
                        <a:rPr lang="en-US" sz="1100"/>
                        <a:t>Total population of the state for that year</a:t>
                      </a:r>
                    </a:p>
                  </a:txBody>
                  <a:tcPr marL="42854" marR="42854" marT="21427" marB="21427" anchor="ctr">
                    <a:lnL>
                      <a:noFill/>
                    </a:lnL>
                    <a:lnR>
                      <a:noFill/>
                    </a:lnR>
                    <a:lnT>
                      <a:noFill/>
                    </a:lnT>
                    <a:lnB>
                      <a:noFill/>
                    </a:lnB>
                    <a:noFill/>
                  </a:tcPr>
                </a:tc>
                <a:extLst>
                  <a:ext uri="{0D108BD9-81ED-4DB2-BD59-A6C34878D82A}">
                    <a16:rowId xmlns:a16="http://schemas.microsoft.com/office/drawing/2014/main" val="1117720516"/>
                  </a:ext>
                </a:extLst>
              </a:tr>
              <a:tr h="256486">
                <a:tc>
                  <a:txBody>
                    <a:bodyPr/>
                    <a:lstStyle/>
                    <a:p>
                      <a:r>
                        <a:rPr lang="en-US" sz="1100"/>
                        <a:t>violent_crime</a:t>
                      </a:r>
                    </a:p>
                  </a:txBody>
                  <a:tcPr marL="42854" marR="42854" marT="21427" marB="21427" anchor="ctr">
                    <a:lnL>
                      <a:noFill/>
                    </a:lnL>
                    <a:lnR>
                      <a:noFill/>
                    </a:lnR>
                    <a:lnT>
                      <a:noFill/>
                    </a:lnT>
                    <a:lnB>
                      <a:noFill/>
                    </a:lnB>
                    <a:noFill/>
                  </a:tcPr>
                </a:tc>
                <a:tc>
                  <a:txBody>
                    <a:bodyPr/>
                    <a:lstStyle/>
                    <a:p>
                      <a:r>
                        <a:rPr lang="en-US" sz="1100"/>
                        <a:t>Total violent crimes (includes homicide, rape, robbery, assault)</a:t>
                      </a:r>
                    </a:p>
                  </a:txBody>
                  <a:tcPr marL="42854" marR="42854" marT="21427" marB="21427" anchor="ctr">
                    <a:lnL>
                      <a:noFill/>
                    </a:lnL>
                    <a:lnR>
                      <a:noFill/>
                    </a:lnR>
                    <a:lnT>
                      <a:noFill/>
                    </a:lnT>
                    <a:lnB>
                      <a:noFill/>
                    </a:lnB>
                    <a:noFill/>
                  </a:tcPr>
                </a:tc>
                <a:extLst>
                  <a:ext uri="{0D108BD9-81ED-4DB2-BD59-A6C34878D82A}">
                    <a16:rowId xmlns:a16="http://schemas.microsoft.com/office/drawing/2014/main" val="2791435940"/>
                  </a:ext>
                </a:extLst>
              </a:tr>
              <a:tr h="256486">
                <a:tc>
                  <a:txBody>
                    <a:bodyPr/>
                    <a:lstStyle/>
                    <a:p>
                      <a:r>
                        <a:rPr lang="en-US" sz="1100"/>
                        <a:t>homicide</a:t>
                      </a:r>
                    </a:p>
                  </a:txBody>
                  <a:tcPr marL="42854" marR="42854" marT="21427" marB="21427" anchor="ctr">
                    <a:lnL>
                      <a:noFill/>
                    </a:lnL>
                    <a:lnR>
                      <a:noFill/>
                    </a:lnR>
                    <a:lnT>
                      <a:noFill/>
                    </a:lnT>
                    <a:lnB>
                      <a:noFill/>
                    </a:lnB>
                    <a:noFill/>
                  </a:tcPr>
                </a:tc>
                <a:tc>
                  <a:txBody>
                    <a:bodyPr/>
                    <a:lstStyle/>
                    <a:p>
                      <a:r>
                        <a:rPr lang="en-US" sz="1100"/>
                        <a:t>Number of homicide cases</a:t>
                      </a:r>
                    </a:p>
                  </a:txBody>
                  <a:tcPr marL="42854" marR="42854" marT="21427" marB="21427" anchor="ctr">
                    <a:lnL>
                      <a:noFill/>
                    </a:lnL>
                    <a:lnR>
                      <a:noFill/>
                    </a:lnR>
                    <a:lnT>
                      <a:noFill/>
                    </a:lnT>
                    <a:lnB>
                      <a:noFill/>
                    </a:lnB>
                    <a:noFill/>
                  </a:tcPr>
                </a:tc>
                <a:extLst>
                  <a:ext uri="{0D108BD9-81ED-4DB2-BD59-A6C34878D82A}">
                    <a16:rowId xmlns:a16="http://schemas.microsoft.com/office/drawing/2014/main" val="320678533"/>
                  </a:ext>
                </a:extLst>
              </a:tr>
              <a:tr h="256486">
                <a:tc>
                  <a:txBody>
                    <a:bodyPr/>
                    <a:lstStyle/>
                    <a:p>
                      <a:r>
                        <a:rPr lang="en-US" sz="1100"/>
                        <a:t>rape_legacy</a:t>
                      </a:r>
                    </a:p>
                  </a:txBody>
                  <a:tcPr marL="42854" marR="42854" marT="21427" marB="21427" anchor="ctr">
                    <a:lnL>
                      <a:noFill/>
                    </a:lnL>
                    <a:lnR>
                      <a:noFill/>
                    </a:lnR>
                    <a:lnT>
                      <a:noFill/>
                    </a:lnT>
                    <a:lnB>
                      <a:noFill/>
                    </a:lnB>
                    <a:noFill/>
                  </a:tcPr>
                </a:tc>
                <a:tc>
                  <a:txBody>
                    <a:bodyPr/>
                    <a:lstStyle/>
                    <a:p>
                      <a:r>
                        <a:rPr lang="en-US" sz="1100"/>
                        <a:t>Rape cases reported under the legacy definition</a:t>
                      </a:r>
                    </a:p>
                  </a:txBody>
                  <a:tcPr marL="42854" marR="42854" marT="21427" marB="21427" anchor="ctr">
                    <a:lnL>
                      <a:noFill/>
                    </a:lnL>
                    <a:lnR>
                      <a:noFill/>
                    </a:lnR>
                    <a:lnT>
                      <a:noFill/>
                    </a:lnT>
                    <a:lnB>
                      <a:noFill/>
                    </a:lnB>
                    <a:noFill/>
                  </a:tcPr>
                </a:tc>
                <a:extLst>
                  <a:ext uri="{0D108BD9-81ED-4DB2-BD59-A6C34878D82A}">
                    <a16:rowId xmlns:a16="http://schemas.microsoft.com/office/drawing/2014/main" val="2429181022"/>
                  </a:ext>
                </a:extLst>
              </a:tr>
              <a:tr h="256486">
                <a:tc>
                  <a:txBody>
                    <a:bodyPr/>
                    <a:lstStyle/>
                    <a:p>
                      <a:r>
                        <a:rPr lang="en-US" sz="1100"/>
                        <a:t>rape_revised</a:t>
                      </a:r>
                    </a:p>
                  </a:txBody>
                  <a:tcPr marL="42854" marR="42854" marT="21427" marB="21427" anchor="ctr">
                    <a:lnL>
                      <a:noFill/>
                    </a:lnL>
                    <a:lnR>
                      <a:noFill/>
                    </a:lnR>
                    <a:lnT>
                      <a:noFill/>
                    </a:lnT>
                    <a:lnB>
                      <a:noFill/>
                    </a:lnB>
                    <a:noFill/>
                  </a:tcPr>
                </a:tc>
                <a:tc>
                  <a:txBody>
                    <a:bodyPr/>
                    <a:lstStyle/>
                    <a:p>
                      <a:r>
                        <a:rPr lang="en-US" sz="1100"/>
                        <a:t>Rape cases reported under the revised FBI definition</a:t>
                      </a:r>
                    </a:p>
                  </a:txBody>
                  <a:tcPr marL="42854" marR="42854" marT="21427" marB="21427" anchor="ctr">
                    <a:lnL>
                      <a:noFill/>
                    </a:lnL>
                    <a:lnR>
                      <a:noFill/>
                    </a:lnR>
                    <a:lnT>
                      <a:noFill/>
                    </a:lnT>
                    <a:lnB>
                      <a:noFill/>
                    </a:lnB>
                    <a:noFill/>
                  </a:tcPr>
                </a:tc>
                <a:extLst>
                  <a:ext uri="{0D108BD9-81ED-4DB2-BD59-A6C34878D82A}">
                    <a16:rowId xmlns:a16="http://schemas.microsoft.com/office/drawing/2014/main" val="791545130"/>
                  </a:ext>
                </a:extLst>
              </a:tr>
              <a:tr h="256486">
                <a:tc>
                  <a:txBody>
                    <a:bodyPr/>
                    <a:lstStyle/>
                    <a:p>
                      <a:r>
                        <a:rPr lang="en-US" sz="1100"/>
                        <a:t>robbery</a:t>
                      </a:r>
                    </a:p>
                  </a:txBody>
                  <a:tcPr marL="42854" marR="42854" marT="21427" marB="21427" anchor="ctr">
                    <a:lnL>
                      <a:noFill/>
                    </a:lnL>
                    <a:lnR>
                      <a:noFill/>
                    </a:lnR>
                    <a:lnT>
                      <a:noFill/>
                    </a:lnT>
                    <a:lnB>
                      <a:noFill/>
                    </a:lnB>
                    <a:noFill/>
                  </a:tcPr>
                </a:tc>
                <a:tc>
                  <a:txBody>
                    <a:bodyPr/>
                    <a:lstStyle/>
                    <a:p>
                      <a:r>
                        <a:rPr lang="en-US" sz="1100"/>
                        <a:t>Number of robbery cases</a:t>
                      </a:r>
                    </a:p>
                  </a:txBody>
                  <a:tcPr marL="42854" marR="42854" marT="21427" marB="21427" anchor="ctr">
                    <a:lnL>
                      <a:noFill/>
                    </a:lnL>
                    <a:lnR>
                      <a:noFill/>
                    </a:lnR>
                    <a:lnT>
                      <a:noFill/>
                    </a:lnT>
                    <a:lnB>
                      <a:noFill/>
                    </a:lnB>
                    <a:noFill/>
                  </a:tcPr>
                </a:tc>
                <a:extLst>
                  <a:ext uri="{0D108BD9-81ED-4DB2-BD59-A6C34878D82A}">
                    <a16:rowId xmlns:a16="http://schemas.microsoft.com/office/drawing/2014/main" val="83280577"/>
                  </a:ext>
                </a:extLst>
              </a:tr>
              <a:tr h="256486">
                <a:tc>
                  <a:txBody>
                    <a:bodyPr/>
                    <a:lstStyle/>
                    <a:p>
                      <a:r>
                        <a:rPr lang="en-US" sz="1100"/>
                        <a:t>aggravated_assault</a:t>
                      </a:r>
                    </a:p>
                  </a:txBody>
                  <a:tcPr marL="42854" marR="42854" marT="21427" marB="21427" anchor="ctr">
                    <a:lnL>
                      <a:noFill/>
                    </a:lnL>
                    <a:lnR>
                      <a:noFill/>
                    </a:lnR>
                    <a:lnT>
                      <a:noFill/>
                    </a:lnT>
                    <a:lnB>
                      <a:noFill/>
                    </a:lnB>
                    <a:noFill/>
                  </a:tcPr>
                </a:tc>
                <a:tc>
                  <a:txBody>
                    <a:bodyPr/>
                    <a:lstStyle/>
                    <a:p>
                      <a:r>
                        <a:rPr lang="en-US" sz="1100"/>
                        <a:t>Number of aggravated assault cases</a:t>
                      </a:r>
                    </a:p>
                  </a:txBody>
                  <a:tcPr marL="42854" marR="42854" marT="21427" marB="21427" anchor="ctr">
                    <a:lnL>
                      <a:noFill/>
                    </a:lnL>
                    <a:lnR>
                      <a:noFill/>
                    </a:lnR>
                    <a:lnT>
                      <a:noFill/>
                    </a:lnT>
                    <a:lnB>
                      <a:noFill/>
                    </a:lnB>
                    <a:noFill/>
                  </a:tcPr>
                </a:tc>
                <a:extLst>
                  <a:ext uri="{0D108BD9-81ED-4DB2-BD59-A6C34878D82A}">
                    <a16:rowId xmlns:a16="http://schemas.microsoft.com/office/drawing/2014/main" val="3563643517"/>
                  </a:ext>
                </a:extLst>
              </a:tr>
              <a:tr h="256486">
                <a:tc>
                  <a:txBody>
                    <a:bodyPr/>
                    <a:lstStyle/>
                    <a:p>
                      <a:r>
                        <a:rPr lang="en-US" sz="1100"/>
                        <a:t>property_crime</a:t>
                      </a:r>
                    </a:p>
                  </a:txBody>
                  <a:tcPr marL="42854" marR="42854" marT="21427" marB="21427" anchor="ctr">
                    <a:lnL>
                      <a:noFill/>
                    </a:lnL>
                    <a:lnR>
                      <a:noFill/>
                    </a:lnR>
                    <a:lnT>
                      <a:noFill/>
                    </a:lnT>
                    <a:lnB>
                      <a:noFill/>
                    </a:lnB>
                    <a:noFill/>
                  </a:tcPr>
                </a:tc>
                <a:tc>
                  <a:txBody>
                    <a:bodyPr/>
                    <a:lstStyle/>
                    <a:p>
                      <a:r>
                        <a:rPr lang="en-US" sz="1100"/>
                        <a:t>Total property crimes (includes burglary, larceny, vehicle theft)</a:t>
                      </a:r>
                    </a:p>
                  </a:txBody>
                  <a:tcPr marL="42854" marR="42854" marT="21427" marB="21427" anchor="ctr">
                    <a:lnL>
                      <a:noFill/>
                    </a:lnL>
                    <a:lnR>
                      <a:noFill/>
                    </a:lnR>
                    <a:lnT>
                      <a:noFill/>
                    </a:lnT>
                    <a:lnB>
                      <a:noFill/>
                    </a:lnB>
                    <a:noFill/>
                  </a:tcPr>
                </a:tc>
                <a:extLst>
                  <a:ext uri="{0D108BD9-81ED-4DB2-BD59-A6C34878D82A}">
                    <a16:rowId xmlns:a16="http://schemas.microsoft.com/office/drawing/2014/main" val="970424395"/>
                  </a:ext>
                </a:extLst>
              </a:tr>
              <a:tr h="256486">
                <a:tc>
                  <a:txBody>
                    <a:bodyPr/>
                    <a:lstStyle/>
                    <a:p>
                      <a:r>
                        <a:rPr lang="en-US" sz="1100"/>
                        <a:t>burglary</a:t>
                      </a:r>
                    </a:p>
                  </a:txBody>
                  <a:tcPr marL="42854" marR="42854" marT="21427" marB="21427" anchor="ctr">
                    <a:lnL>
                      <a:noFill/>
                    </a:lnL>
                    <a:lnR>
                      <a:noFill/>
                    </a:lnR>
                    <a:lnT>
                      <a:noFill/>
                    </a:lnT>
                    <a:lnB>
                      <a:noFill/>
                    </a:lnB>
                    <a:noFill/>
                  </a:tcPr>
                </a:tc>
                <a:tc>
                  <a:txBody>
                    <a:bodyPr/>
                    <a:lstStyle/>
                    <a:p>
                      <a:r>
                        <a:rPr lang="en-US" sz="1100"/>
                        <a:t>Number of burglary incidents</a:t>
                      </a:r>
                    </a:p>
                  </a:txBody>
                  <a:tcPr marL="42854" marR="42854" marT="21427" marB="21427" anchor="ctr">
                    <a:lnL>
                      <a:noFill/>
                    </a:lnL>
                    <a:lnR>
                      <a:noFill/>
                    </a:lnR>
                    <a:lnT>
                      <a:noFill/>
                    </a:lnT>
                    <a:lnB>
                      <a:noFill/>
                    </a:lnB>
                    <a:noFill/>
                  </a:tcPr>
                </a:tc>
                <a:extLst>
                  <a:ext uri="{0D108BD9-81ED-4DB2-BD59-A6C34878D82A}">
                    <a16:rowId xmlns:a16="http://schemas.microsoft.com/office/drawing/2014/main" val="2075150376"/>
                  </a:ext>
                </a:extLst>
              </a:tr>
              <a:tr h="256486">
                <a:tc>
                  <a:txBody>
                    <a:bodyPr/>
                    <a:lstStyle/>
                    <a:p>
                      <a:r>
                        <a:rPr lang="en-US" sz="1100"/>
                        <a:t>larceny</a:t>
                      </a:r>
                    </a:p>
                  </a:txBody>
                  <a:tcPr marL="42854" marR="42854" marT="21427" marB="21427" anchor="ctr">
                    <a:lnL>
                      <a:noFill/>
                    </a:lnL>
                    <a:lnR>
                      <a:noFill/>
                    </a:lnR>
                    <a:lnT>
                      <a:noFill/>
                    </a:lnT>
                    <a:lnB>
                      <a:noFill/>
                    </a:lnB>
                    <a:noFill/>
                  </a:tcPr>
                </a:tc>
                <a:tc>
                  <a:txBody>
                    <a:bodyPr/>
                    <a:lstStyle/>
                    <a:p>
                      <a:r>
                        <a:rPr lang="en-US" sz="1100"/>
                        <a:t>Number of larceny-theft incidents</a:t>
                      </a:r>
                    </a:p>
                  </a:txBody>
                  <a:tcPr marL="42854" marR="42854" marT="21427" marB="21427" anchor="ctr">
                    <a:lnL>
                      <a:noFill/>
                    </a:lnL>
                    <a:lnR>
                      <a:noFill/>
                    </a:lnR>
                    <a:lnT>
                      <a:noFill/>
                    </a:lnT>
                    <a:lnB>
                      <a:noFill/>
                    </a:lnB>
                    <a:noFill/>
                  </a:tcPr>
                </a:tc>
                <a:extLst>
                  <a:ext uri="{0D108BD9-81ED-4DB2-BD59-A6C34878D82A}">
                    <a16:rowId xmlns:a16="http://schemas.microsoft.com/office/drawing/2014/main" val="1404715455"/>
                  </a:ext>
                </a:extLst>
              </a:tr>
              <a:tr h="256486">
                <a:tc>
                  <a:txBody>
                    <a:bodyPr/>
                    <a:lstStyle/>
                    <a:p>
                      <a:r>
                        <a:rPr lang="en-US" sz="1100"/>
                        <a:t>motor_vehicle_theft</a:t>
                      </a:r>
                    </a:p>
                  </a:txBody>
                  <a:tcPr marL="42854" marR="42854" marT="21427" marB="21427" anchor="ctr">
                    <a:lnL>
                      <a:noFill/>
                    </a:lnL>
                    <a:lnR>
                      <a:noFill/>
                    </a:lnR>
                    <a:lnT>
                      <a:noFill/>
                    </a:lnT>
                    <a:lnB>
                      <a:noFill/>
                    </a:lnB>
                    <a:noFill/>
                  </a:tcPr>
                </a:tc>
                <a:tc>
                  <a:txBody>
                    <a:bodyPr/>
                    <a:lstStyle/>
                    <a:p>
                      <a:r>
                        <a:rPr lang="en-US" sz="1100"/>
                        <a:t>Number of motor vehicle thefts</a:t>
                      </a:r>
                    </a:p>
                  </a:txBody>
                  <a:tcPr marL="42854" marR="42854" marT="21427" marB="21427" anchor="ctr">
                    <a:lnL>
                      <a:noFill/>
                    </a:lnL>
                    <a:lnR>
                      <a:noFill/>
                    </a:lnR>
                    <a:lnT>
                      <a:noFill/>
                    </a:lnT>
                    <a:lnB>
                      <a:noFill/>
                    </a:lnB>
                    <a:noFill/>
                  </a:tcPr>
                </a:tc>
                <a:extLst>
                  <a:ext uri="{0D108BD9-81ED-4DB2-BD59-A6C34878D82A}">
                    <a16:rowId xmlns:a16="http://schemas.microsoft.com/office/drawing/2014/main" val="4094259531"/>
                  </a:ext>
                </a:extLst>
              </a:tr>
              <a:tr h="256486">
                <a:tc>
                  <a:txBody>
                    <a:bodyPr/>
                    <a:lstStyle/>
                    <a:p>
                      <a:r>
                        <a:rPr lang="en-US" sz="1100"/>
                        <a:t>state_name_index</a:t>
                      </a:r>
                    </a:p>
                  </a:txBody>
                  <a:tcPr marL="42854" marR="42854" marT="21427" marB="21427" anchor="ctr">
                    <a:lnL>
                      <a:noFill/>
                    </a:lnL>
                    <a:lnR>
                      <a:noFill/>
                    </a:lnR>
                    <a:lnT>
                      <a:noFill/>
                    </a:lnT>
                    <a:lnB>
                      <a:noFill/>
                    </a:lnB>
                    <a:noFill/>
                  </a:tcPr>
                </a:tc>
                <a:tc>
                  <a:txBody>
                    <a:bodyPr/>
                    <a:lstStyle/>
                    <a:p>
                      <a:r>
                        <a:rPr lang="en-US" sz="1100"/>
                        <a:t>Numeric encoding of the state name for machine learning</a:t>
                      </a:r>
                    </a:p>
                  </a:txBody>
                  <a:tcPr marL="42854" marR="42854" marT="21427" marB="21427" anchor="ctr">
                    <a:lnL>
                      <a:noFill/>
                    </a:lnL>
                    <a:lnR>
                      <a:noFill/>
                    </a:lnR>
                    <a:lnT>
                      <a:noFill/>
                    </a:lnT>
                    <a:lnB>
                      <a:noFill/>
                    </a:lnB>
                    <a:noFill/>
                  </a:tcPr>
                </a:tc>
                <a:extLst>
                  <a:ext uri="{0D108BD9-81ED-4DB2-BD59-A6C34878D82A}">
                    <a16:rowId xmlns:a16="http://schemas.microsoft.com/office/drawing/2014/main" val="210961702"/>
                  </a:ext>
                </a:extLst>
              </a:tr>
              <a:tr h="256486">
                <a:tc>
                  <a:txBody>
                    <a:bodyPr/>
                    <a:lstStyle/>
                    <a:p>
                      <a:r>
                        <a:rPr lang="en-US" sz="1100"/>
                        <a:t>predicted_label</a:t>
                      </a:r>
                    </a:p>
                  </a:txBody>
                  <a:tcPr marL="42854" marR="42854" marT="21427" marB="21427" anchor="ctr">
                    <a:lnL>
                      <a:noFill/>
                    </a:lnL>
                    <a:lnR>
                      <a:noFill/>
                    </a:lnR>
                    <a:lnT>
                      <a:noFill/>
                    </a:lnT>
                    <a:lnB>
                      <a:noFill/>
                    </a:lnB>
                    <a:noFill/>
                  </a:tcPr>
                </a:tc>
                <a:tc>
                  <a:txBody>
                    <a:bodyPr/>
                    <a:lstStyle/>
                    <a:p>
                      <a:r>
                        <a:rPr lang="en-US" sz="1100"/>
                        <a:t>Cluster label assigned via ML algorithm (e.g., K-Means)</a:t>
                      </a:r>
                    </a:p>
                  </a:txBody>
                  <a:tcPr marL="42854" marR="42854" marT="21427" marB="21427" anchor="ctr">
                    <a:lnL>
                      <a:noFill/>
                    </a:lnL>
                    <a:lnR>
                      <a:noFill/>
                    </a:lnR>
                    <a:lnT>
                      <a:noFill/>
                    </a:lnT>
                    <a:lnB>
                      <a:noFill/>
                    </a:lnB>
                    <a:noFill/>
                  </a:tcPr>
                </a:tc>
                <a:extLst>
                  <a:ext uri="{0D108BD9-81ED-4DB2-BD59-A6C34878D82A}">
                    <a16:rowId xmlns:a16="http://schemas.microsoft.com/office/drawing/2014/main" val="3234551855"/>
                  </a:ext>
                </a:extLst>
              </a:tr>
              <a:tr h="256486">
                <a:tc>
                  <a:txBody>
                    <a:bodyPr/>
                    <a:lstStyle/>
                    <a:p>
                      <a:r>
                        <a:rPr lang="en-US" sz="1100"/>
                        <a:t>Latitude</a:t>
                      </a:r>
                    </a:p>
                  </a:txBody>
                  <a:tcPr marL="42854" marR="42854" marT="21427" marB="21427" anchor="ctr">
                    <a:lnL>
                      <a:noFill/>
                    </a:lnL>
                    <a:lnR>
                      <a:noFill/>
                    </a:lnR>
                    <a:lnT>
                      <a:noFill/>
                    </a:lnT>
                    <a:lnB>
                      <a:noFill/>
                    </a:lnB>
                    <a:noFill/>
                  </a:tcPr>
                </a:tc>
                <a:tc>
                  <a:txBody>
                    <a:bodyPr/>
                    <a:lstStyle/>
                    <a:p>
                      <a:r>
                        <a:rPr lang="en-US" sz="1100"/>
                        <a:t>Geographic latitude of the state center</a:t>
                      </a:r>
                    </a:p>
                  </a:txBody>
                  <a:tcPr marL="42854" marR="42854" marT="21427" marB="21427" anchor="ctr">
                    <a:lnL>
                      <a:noFill/>
                    </a:lnL>
                    <a:lnR>
                      <a:noFill/>
                    </a:lnR>
                    <a:lnT>
                      <a:noFill/>
                    </a:lnT>
                    <a:lnB>
                      <a:noFill/>
                    </a:lnB>
                    <a:noFill/>
                  </a:tcPr>
                </a:tc>
                <a:extLst>
                  <a:ext uri="{0D108BD9-81ED-4DB2-BD59-A6C34878D82A}">
                    <a16:rowId xmlns:a16="http://schemas.microsoft.com/office/drawing/2014/main" val="1692806538"/>
                  </a:ext>
                </a:extLst>
              </a:tr>
              <a:tr h="256486">
                <a:tc>
                  <a:txBody>
                    <a:bodyPr/>
                    <a:lstStyle/>
                    <a:p>
                      <a:r>
                        <a:rPr lang="en-US" sz="1100"/>
                        <a:t>Longitude</a:t>
                      </a:r>
                    </a:p>
                  </a:txBody>
                  <a:tcPr marL="42854" marR="42854" marT="21427" marB="21427" anchor="ctr">
                    <a:lnL>
                      <a:noFill/>
                    </a:lnL>
                    <a:lnR>
                      <a:noFill/>
                    </a:lnR>
                    <a:lnT>
                      <a:noFill/>
                    </a:lnT>
                    <a:lnB>
                      <a:noFill/>
                    </a:lnB>
                    <a:noFill/>
                  </a:tcPr>
                </a:tc>
                <a:tc>
                  <a:txBody>
                    <a:bodyPr/>
                    <a:lstStyle/>
                    <a:p>
                      <a:r>
                        <a:rPr lang="en-US" sz="1100"/>
                        <a:t>Geographic longitude of the state center</a:t>
                      </a:r>
                    </a:p>
                  </a:txBody>
                  <a:tcPr marL="42854" marR="42854" marT="21427" marB="21427" anchor="ctr">
                    <a:lnL>
                      <a:noFill/>
                    </a:lnL>
                    <a:lnR>
                      <a:noFill/>
                    </a:lnR>
                    <a:lnT>
                      <a:noFill/>
                    </a:lnT>
                    <a:lnB>
                      <a:noFill/>
                    </a:lnB>
                    <a:noFill/>
                  </a:tcPr>
                </a:tc>
                <a:extLst>
                  <a:ext uri="{0D108BD9-81ED-4DB2-BD59-A6C34878D82A}">
                    <a16:rowId xmlns:a16="http://schemas.microsoft.com/office/drawing/2014/main" val="2727581871"/>
                  </a:ext>
                </a:extLst>
              </a:tr>
            </a:tbl>
          </a:graphicData>
        </a:graphic>
      </p:graphicFrame>
    </p:spTree>
    <p:extLst>
      <p:ext uri="{BB962C8B-B14F-4D97-AF65-F5344CB8AC3E}">
        <p14:creationId xmlns:p14="http://schemas.microsoft.com/office/powerpoint/2010/main" val="390201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62CFD-B152-EB6B-2D50-48266F2D5B9F}"/>
              </a:ext>
            </a:extLst>
          </p:cNvPr>
          <p:cNvSpPr>
            <a:spLocks noGrp="1"/>
          </p:cNvSpPr>
          <p:nvPr>
            <p:ph type="title"/>
          </p:nvPr>
        </p:nvSpPr>
        <p:spPr>
          <a:xfrm>
            <a:off x="1451579" y="804520"/>
            <a:ext cx="9603275" cy="587136"/>
          </a:xfrm>
        </p:spPr>
        <p:txBody>
          <a:bodyPr/>
          <a:lstStyle/>
          <a:p>
            <a:r>
              <a:rPr lang="en-US" dirty="0"/>
              <a:t>Synthetic dataset</a:t>
            </a:r>
          </a:p>
        </p:txBody>
      </p:sp>
      <p:sp>
        <p:nvSpPr>
          <p:cNvPr id="3" name="Content Placeholder 2">
            <a:extLst>
              <a:ext uri="{FF2B5EF4-FFF2-40B4-BE49-F238E27FC236}">
                <a16:creationId xmlns:a16="http://schemas.microsoft.com/office/drawing/2014/main" id="{BB5E9FCD-3AD8-ED2D-0CE0-C9D8FFE5A6AB}"/>
              </a:ext>
            </a:extLst>
          </p:cNvPr>
          <p:cNvSpPr>
            <a:spLocks noGrp="1"/>
          </p:cNvSpPr>
          <p:nvPr>
            <p:ph idx="1"/>
          </p:nvPr>
        </p:nvSpPr>
        <p:spPr>
          <a:xfrm>
            <a:off x="1451579" y="2015732"/>
            <a:ext cx="9603275" cy="3904422"/>
          </a:xfrm>
        </p:spPr>
        <p:txBody>
          <a:bodyPr>
            <a:normAutofit fontScale="85000" lnSpcReduction="10000"/>
          </a:bodyPr>
          <a:lstStyle/>
          <a:p>
            <a:r>
              <a:rPr lang="en-US" b="1" dirty="0">
                <a:latin typeface="Aptos" panose="020B0004020202020204" pitchFamily="34" charset="0"/>
              </a:rPr>
              <a:t>Synthetic Dataset Purpo</a:t>
            </a:r>
            <a:r>
              <a:rPr lang="en-US" dirty="0">
                <a:latin typeface="Aptos" panose="020B0004020202020204" pitchFamily="34" charset="0"/>
              </a:rPr>
              <a:t>se: It is artificially generated to simulate real-world crime data, enabling safe analysis without exposing sensitive or personal information.</a:t>
            </a:r>
          </a:p>
          <a:p>
            <a:r>
              <a:rPr lang="en-US" b="1" dirty="0">
                <a:latin typeface="Aptos" panose="020B0004020202020204" pitchFamily="34" charset="0"/>
              </a:rPr>
              <a:t>Data Source &amp; Processing</a:t>
            </a:r>
            <a:r>
              <a:rPr lang="en-US" dirty="0">
                <a:latin typeface="Aptos" panose="020B0004020202020204" pitchFamily="34" charset="0"/>
              </a:rPr>
              <a:t>: The dataset is loaded from an AWS S3 bucket, cleaned by removing duplicates, filling missing numeric values with zeros, and renaming columns for consistency.</a:t>
            </a:r>
          </a:p>
          <a:p>
            <a:r>
              <a:rPr lang="en-US" b="1" dirty="0">
                <a:latin typeface="Aptos" panose="020B0004020202020204" pitchFamily="34" charset="0"/>
              </a:rPr>
              <a:t>Key Attributes</a:t>
            </a:r>
            <a:r>
              <a:rPr lang="en-US" dirty="0">
                <a:latin typeface="Aptos" panose="020B0004020202020204" pitchFamily="34" charset="0"/>
              </a:rPr>
              <a:t>: Includes </a:t>
            </a:r>
            <a:r>
              <a:rPr lang="en-US" dirty="0" err="1">
                <a:latin typeface="Aptos" panose="020B0004020202020204" pitchFamily="34" charset="0"/>
              </a:rPr>
              <a:t>state_name</a:t>
            </a:r>
            <a:r>
              <a:rPr lang="en-US" dirty="0">
                <a:latin typeface="Aptos" panose="020B0004020202020204" pitchFamily="34" charset="0"/>
              </a:rPr>
              <a:t>, population, and various crime metrics such as  </a:t>
            </a:r>
            <a:r>
              <a:rPr lang="en-US" dirty="0" err="1">
                <a:latin typeface="Aptos" panose="020B0004020202020204" pitchFamily="34" charset="0"/>
              </a:rPr>
              <a:t>violent_crime</a:t>
            </a:r>
            <a:r>
              <a:rPr lang="en-US" dirty="0">
                <a:latin typeface="Aptos" panose="020B0004020202020204" pitchFamily="34" charset="0"/>
              </a:rPr>
              <a:t>, homicide, robbery, burglary, larceny, </a:t>
            </a:r>
            <a:r>
              <a:rPr lang="en-US" dirty="0" err="1">
                <a:latin typeface="Aptos" panose="020B0004020202020204" pitchFamily="34" charset="0"/>
              </a:rPr>
              <a:t>motor_vehicle</a:t>
            </a:r>
            <a:r>
              <a:rPr lang="en-US" dirty="0">
                <a:latin typeface="Aptos" panose="020B0004020202020204" pitchFamily="34" charset="0"/>
              </a:rPr>
              <a:t>, </a:t>
            </a:r>
            <a:r>
              <a:rPr lang="en-US" dirty="0" err="1">
                <a:latin typeface="Aptos" panose="020B0004020202020204" pitchFamily="34" charset="0"/>
              </a:rPr>
              <a:t>rape_legacy</a:t>
            </a:r>
            <a:r>
              <a:rPr lang="en-US" dirty="0">
                <a:latin typeface="Aptos" panose="020B0004020202020204" pitchFamily="34" charset="0"/>
              </a:rPr>
              <a:t>, </a:t>
            </a:r>
            <a:r>
              <a:rPr lang="en-US" dirty="0" err="1">
                <a:latin typeface="Aptos" panose="020B0004020202020204" pitchFamily="34" charset="0"/>
              </a:rPr>
              <a:t>rape_revised</a:t>
            </a:r>
            <a:r>
              <a:rPr lang="en-US" dirty="0">
                <a:latin typeface="Aptos" panose="020B0004020202020204" pitchFamily="34" charset="0"/>
              </a:rPr>
              <a:t>, aggravated, and </a:t>
            </a:r>
            <a:r>
              <a:rPr lang="en-US" dirty="0" err="1">
                <a:latin typeface="Aptos" panose="020B0004020202020204" pitchFamily="34" charset="0"/>
              </a:rPr>
              <a:t>property_crime</a:t>
            </a:r>
            <a:r>
              <a:rPr lang="en-US" dirty="0">
                <a:latin typeface="Aptos" panose="020B0004020202020204" pitchFamily="34" charset="0"/>
              </a:rPr>
              <a:t>.</a:t>
            </a:r>
          </a:p>
          <a:p>
            <a:r>
              <a:rPr lang="en-US" b="1" dirty="0">
                <a:latin typeface="Aptos" panose="020B0004020202020204" pitchFamily="34" charset="0"/>
              </a:rPr>
              <a:t>Use in Analysis</a:t>
            </a:r>
            <a:r>
              <a:rPr lang="en-US" dirty="0">
                <a:latin typeface="Aptos" panose="020B0004020202020204" pitchFamily="34" charset="0"/>
              </a:rPr>
              <a:t>: Supports crime pattern identification, statistical correlation, and machine learning tasks like clustering and classification.</a:t>
            </a:r>
          </a:p>
          <a:p>
            <a:r>
              <a:rPr lang="en-US" b="1" dirty="0">
                <a:latin typeface="Aptos" panose="020B0004020202020204" pitchFamily="34" charset="0"/>
              </a:rPr>
              <a:t>Benefits:</a:t>
            </a:r>
            <a:r>
              <a:rPr lang="en-US" dirty="0">
                <a:latin typeface="Aptos" panose="020B0004020202020204" pitchFamily="34" charset="0"/>
              </a:rPr>
              <a:t> Enhances privacy, offers flexibility for modeling rare or hypothetical crime scenarios, and facilitates large-scale analysis using tools like Spark and AWS</a:t>
            </a:r>
            <a:r>
              <a:rPr lang="en-US" b="1" dirty="0">
                <a:latin typeface="Aptos" panose="020B0004020202020204" pitchFamily="34" charset="0"/>
              </a:rPr>
              <a:t>.</a:t>
            </a:r>
          </a:p>
          <a:p>
            <a:pPr marL="0" indent="0">
              <a:buNone/>
            </a:pPr>
            <a:endParaRPr lang="en-US" dirty="0"/>
          </a:p>
        </p:txBody>
      </p:sp>
    </p:spTree>
    <p:extLst>
      <p:ext uri="{BB962C8B-B14F-4D97-AF65-F5344CB8AC3E}">
        <p14:creationId xmlns:p14="http://schemas.microsoft.com/office/powerpoint/2010/main" val="3149649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1117-31BF-1DC9-5562-9C6E29023041}"/>
              </a:ext>
            </a:extLst>
          </p:cNvPr>
          <p:cNvSpPr>
            <a:spLocks noGrp="1"/>
          </p:cNvSpPr>
          <p:nvPr>
            <p:ph type="title"/>
          </p:nvPr>
        </p:nvSpPr>
        <p:spPr>
          <a:xfrm>
            <a:off x="1451579" y="804520"/>
            <a:ext cx="9603275" cy="587136"/>
          </a:xfrm>
        </p:spPr>
        <p:txBody>
          <a:bodyPr>
            <a:normAutofit/>
          </a:bodyPr>
          <a:lstStyle/>
          <a:p>
            <a:r>
              <a:rPr lang="en-US" dirty="0"/>
              <a:t>KEY ATTRIBUTES FOR SYNTHETIC DATASET</a:t>
            </a:r>
          </a:p>
        </p:txBody>
      </p:sp>
      <p:sp>
        <p:nvSpPr>
          <p:cNvPr id="3" name="Content Placeholder 2">
            <a:extLst>
              <a:ext uri="{FF2B5EF4-FFF2-40B4-BE49-F238E27FC236}">
                <a16:creationId xmlns:a16="http://schemas.microsoft.com/office/drawing/2014/main" id="{09A38E99-C9A2-F6D8-CE27-533711CFB3D6}"/>
              </a:ext>
            </a:extLst>
          </p:cNvPr>
          <p:cNvSpPr>
            <a:spLocks noGrp="1"/>
          </p:cNvSpPr>
          <p:nvPr>
            <p:ph idx="1"/>
          </p:nvPr>
        </p:nvSpPr>
        <p:spPr/>
        <p:txBody>
          <a:bodyPr>
            <a:normAutofit lnSpcReduction="10000"/>
          </a:bodyPr>
          <a:lstStyle/>
          <a:p>
            <a:r>
              <a:rPr lang="en-US" sz="1700" b="1" dirty="0" err="1"/>
              <a:t>state_name</a:t>
            </a:r>
            <a:r>
              <a:rPr lang="en-US" sz="1700" dirty="0"/>
              <a:t>: Full name of the U.S. state.</a:t>
            </a:r>
          </a:p>
          <a:p>
            <a:r>
              <a:rPr lang="en-US" sz="1700" b="1" dirty="0" err="1"/>
              <a:t>state_abbr</a:t>
            </a:r>
            <a:r>
              <a:rPr lang="en-US" sz="1700" dirty="0"/>
              <a:t>: State abbreviation.</a:t>
            </a:r>
          </a:p>
          <a:p>
            <a:r>
              <a:rPr lang="en-US" sz="1700" b="1" dirty="0"/>
              <a:t>year</a:t>
            </a:r>
            <a:r>
              <a:rPr lang="en-US" sz="1700" dirty="0"/>
              <a:t>: Year of data record.</a:t>
            </a:r>
          </a:p>
          <a:p>
            <a:r>
              <a:rPr lang="en-US" sz="1700" b="1" dirty="0" err="1"/>
              <a:t>unemployment_rate</a:t>
            </a:r>
            <a:r>
              <a:rPr lang="en-US" sz="1700" dirty="0"/>
              <a:t>: Percentage of unemployed individuals.</a:t>
            </a:r>
          </a:p>
          <a:p>
            <a:r>
              <a:rPr lang="en-US" sz="1700" b="1" dirty="0" err="1"/>
              <a:t>median_income</a:t>
            </a:r>
            <a:r>
              <a:rPr lang="en-US" sz="1700" dirty="0"/>
              <a:t>: Median household income in USD.</a:t>
            </a:r>
          </a:p>
          <a:p>
            <a:r>
              <a:rPr lang="en-US" sz="1700" b="1" dirty="0" err="1"/>
              <a:t>poverty_rate</a:t>
            </a:r>
            <a:r>
              <a:rPr lang="en-US" sz="1700" dirty="0"/>
              <a:t>: Percentage of the population below the poverty line.</a:t>
            </a:r>
          </a:p>
          <a:p>
            <a:r>
              <a:rPr lang="en-US" sz="1700" b="1" dirty="0" err="1"/>
              <a:t>high_school_completion_rate</a:t>
            </a:r>
            <a:r>
              <a:rPr lang="en-US" sz="1700" dirty="0"/>
              <a:t>: Percent of population with high school education.</a:t>
            </a:r>
          </a:p>
          <a:p>
            <a:r>
              <a:rPr lang="en-US" sz="1700" b="1" dirty="0" err="1"/>
              <a:t>urbanization_rate</a:t>
            </a:r>
            <a:r>
              <a:rPr lang="en-US" sz="1700" dirty="0"/>
              <a:t>: Percentage of the population living in urban areas.</a:t>
            </a:r>
          </a:p>
          <a:p>
            <a:endParaRPr lang="en-US" dirty="0"/>
          </a:p>
        </p:txBody>
      </p:sp>
    </p:spTree>
    <p:extLst>
      <p:ext uri="{BB962C8B-B14F-4D97-AF65-F5344CB8AC3E}">
        <p14:creationId xmlns:p14="http://schemas.microsoft.com/office/powerpoint/2010/main" val="4193245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F9F1-1EE8-BBCC-C678-7F49B2AB8334}"/>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400"/>
              <a:t>PROJECT METHDOLOGY</a:t>
            </a:r>
          </a:p>
        </p:txBody>
      </p:sp>
      <p:pic>
        <p:nvPicPr>
          <p:cNvPr id="4" name="Content Placeholder 3" descr="A diagram of a process&#10;&#10;AI-generated content may be incorrect.">
            <a:extLst>
              <a:ext uri="{FF2B5EF4-FFF2-40B4-BE49-F238E27FC236}">
                <a16:creationId xmlns:a16="http://schemas.microsoft.com/office/drawing/2014/main" id="{F5E25B15-B085-6EB7-6135-ACC57CF0851F}"/>
              </a:ext>
            </a:extLst>
          </p:cNvPr>
          <p:cNvPicPr>
            <a:picLocks noGrp="1" noChangeAspect="1"/>
          </p:cNvPicPr>
          <p:nvPr>
            <p:ph idx="1"/>
          </p:nvPr>
        </p:nvPicPr>
        <p:blipFill>
          <a:blip r:embed="rId2"/>
          <a:stretch>
            <a:fillRect/>
          </a:stretch>
        </p:blipFill>
        <p:spPr>
          <a:xfrm>
            <a:off x="6400801" y="805583"/>
            <a:ext cx="3729360" cy="4660762"/>
          </a:xfrm>
          <a:prstGeom prst="rect">
            <a:avLst/>
          </a:prstGeom>
        </p:spPr>
      </p:pic>
    </p:spTree>
    <p:extLst>
      <p:ext uri="{BB962C8B-B14F-4D97-AF65-F5344CB8AC3E}">
        <p14:creationId xmlns:p14="http://schemas.microsoft.com/office/powerpoint/2010/main" val="110957090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207</TotalTime>
  <Words>1686</Words>
  <Application>Microsoft Macintosh PowerPoint</Application>
  <PresentationFormat>Widescreen</PresentationFormat>
  <Paragraphs>168</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-webkit-standard</vt:lpstr>
      <vt:lpstr>Aptos</vt:lpstr>
      <vt:lpstr>Arial</vt:lpstr>
      <vt:lpstr>Gill Sans MT</vt:lpstr>
      <vt:lpstr>Times New Roman</vt:lpstr>
      <vt:lpstr>Gallery</vt:lpstr>
      <vt:lpstr>CRIME DISTRIBUTION PATTERNS ACROSS URBAN LANDSCAPES</vt:lpstr>
      <vt:lpstr>CONTENTS</vt:lpstr>
      <vt:lpstr>INTRODUCTION</vt:lpstr>
      <vt:lpstr>PROBLEM STATEMENT</vt:lpstr>
      <vt:lpstr>Dataset description</vt:lpstr>
      <vt:lpstr>PowerPoint Presentation</vt:lpstr>
      <vt:lpstr>Synthetic dataset</vt:lpstr>
      <vt:lpstr>KEY ATTRIBUTES FOR SYNTHETIC DATASET</vt:lpstr>
      <vt:lpstr>PROJECT METHDOLOGY</vt:lpstr>
      <vt:lpstr>Architecture diagram</vt:lpstr>
      <vt:lpstr>ALGORITHMS USED</vt:lpstr>
      <vt:lpstr>Visualization - 1</vt:lpstr>
      <vt:lpstr>Visualization - 2</vt:lpstr>
      <vt:lpstr>Visulization - 3</vt:lpstr>
      <vt:lpstr>Visulaization - 4</vt:lpstr>
      <vt:lpstr>Visualization-5</vt:lpstr>
      <vt:lpstr>Visualization - 5</vt:lpstr>
      <vt:lpstr>Pros &amp; cons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mohith reddy</dc:creator>
  <cp:lastModifiedBy>mohith reddy</cp:lastModifiedBy>
  <cp:revision>23</cp:revision>
  <dcterms:created xsi:type="dcterms:W3CDTF">2025-05-01T18:07:56Z</dcterms:created>
  <dcterms:modified xsi:type="dcterms:W3CDTF">2025-05-03T19:03:53Z</dcterms:modified>
</cp:coreProperties>
</file>